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44"/>
  </p:notesMasterIdLst>
  <p:sldIdLst>
    <p:sldId id="256" r:id="rId2"/>
    <p:sldId id="257" r:id="rId3"/>
    <p:sldId id="284" r:id="rId4"/>
    <p:sldId id="260" r:id="rId5"/>
    <p:sldId id="298" r:id="rId6"/>
    <p:sldId id="262" r:id="rId7"/>
    <p:sldId id="285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13" r:id="rId18"/>
    <p:sldId id="314" r:id="rId19"/>
    <p:sldId id="315" r:id="rId20"/>
    <p:sldId id="317" r:id="rId21"/>
    <p:sldId id="316" r:id="rId22"/>
    <p:sldId id="291" r:id="rId23"/>
    <p:sldId id="293" r:id="rId24"/>
    <p:sldId id="287" r:id="rId25"/>
    <p:sldId id="310" r:id="rId26"/>
    <p:sldId id="322" r:id="rId27"/>
    <p:sldId id="323" r:id="rId28"/>
    <p:sldId id="275" r:id="rId29"/>
    <p:sldId id="324" r:id="rId30"/>
    <p:sldId id="311" r:id="rId31"/>
    <p:sldId id="312" r:id="rId32"/>
    <p:sldId id="296" r:id="rId33"/>
    <p:sldId id="269" r:id="rId34"/>
    <p:sldId id="309" r:id="rId35"/>
    <p:sldId id="279" r:id="rId36"/>
    <p:sldId id="280" r:id="rId37"/>
    <p:sldId id="281" r:id="rId38"/>
    <p:sldId id="278" r:id="rId39"/>
    <p:sldId id="283" r:id="rId40"/>
    <p:sldId id="319" r:id="rId41"/>
    <p:sldId id="320" r:id="rId42"/>
    <p:sldId id="32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0" autoAdjust="0"/>
    <p:restoredTop sz="81628" autoAdjust="0"/>
  </p:normalViewPr>
  <p:slideViewPr>
    <p:cSldViewPr snapToGrid="0">
      <p:cViewPr varScale="1">
        <p:scale>
          <a:sx n="130" d="100"/>
          <a:sy n="130" d="100"/>
        </p:scale>
        <p:origin x="2120" y="176"/>
      </p:cViewPr>
      <p:guideLst>
        <p:guide orient="horz" pos="2157"/>
        <p:guide pos="3839"/>
      </p:guideLst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A0D5F4B-5A37-44DD-9F2E-6BB94F1F50F9}" type="datetime1">
              <a:rPr lang="ko-KR" altLang="en-US"/>
              <a:pPr lvl="0">
                <a:defRPr/>
              </a:pPr>
              <a:t>2023. 4. 24.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A098155-7AD0-496F-B1D1-934BA0926C4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드론은 구급차가 </a:t>
            </a:r>
            <a:r>
              <a:rPr lang="en-US" altLang="ko-KR"/>
              <a:t>road id 30</a:t>
            </a:r>
            <a:r>
              <a:rPr lang="ko-KR" altLang="en-US"/>
              <a:t>번에 있는것을 인지하고</a:t>
            </a:r>
            <a:r>
              <a:rPr lang="en-US" altLang="ko-KR"/>
              <a:t>, </a:t>
            </a:r>
            <a:r>
              <a:rPr lang="ko-KR" altLang="en-US"/>
              <a:t>그에 해당하는 웨이포인트 배열을 </a:t>
            </a:r>
            <a:r>
              <a:rPr lang="en-US" altLang="ko-KR"/>
              <a:t>will_go_waypoint queue</a:t>
            </a:r>
            <a:r>
              <a:rPr lang="ko-KR" altLang="en-US"/>
              <a:t>에 들고 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way point </a:t>
            </a:r>
            <a:r>
              <a:rPr lang="ko-KR" altLang="en-US"/>
              <a:t>큐에 들어온 값들을 순서대로 꺼내와 드론이 해당 웨이포인트로 이동합니다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그리고 계속 똑같은 방식으로 진행됩니다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드론이 웨이포인트를 다 소모한 지점은 교차로가 될것이고</a:t>
            </a:r>
            <a:r>
              <a:rPr lang="en-US" altLang="ko-KR"/>
              <a:t>, </a:t>
            </a:r>
            <a:r>
              <a:rPr lang="ko-KR" altLang="en-US"/>
              <a:t>교차로에서 긴급차량이 지나갈때 까지 호버링을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그다음 차량이 새로운 </a:t>
            </a:r>
            <a:r>
              <a:rPr lang="en-US" altLang="ko-KR"/>
              <a:t>33</a:t>
            </a:r>
            <a:r>
              <a:rPr lang="ko-KR" altLang="en-US"/>
              <a:t>번 로드에 들어가면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드론이 아까 방식과 동일하게 </a:t>
            </a:r>
            <a:r>
              <a:rPr lang="en-US" altLang="ko-KR"/>
              <a:t>33</a:t>
            </a:r>
            <a:r>
              <a:rPr lang="ko-KR" altLang="en-US"/>
              <a:t>번에 해당하는 웨이포인트 배열을 가지고 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차량이 직선 도로를 달릴 때</a:t>
            </a:r>
          </a:p>
          <a:p>
            <a:pPr lvl="0">
              <a:defRPr/>
            </a:pPr>
            <a:r>
              <a:rPr lang="ko-KR" altLang="en-US"/>
              <a:t>드론이 차량 전방 </a:t>
            </a:r>
            <a:r>
              <a:rPr lang="en-US" altLang="ko-KR"/>
              <a:t>100M</a:t>
            </a:r>
            <a:r>
              <a:rPr lang="ko-KR" altLang="en-US"/>
              <a:t>를 유지하는지를 알아보는 시뮬레이션 결과 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차량은 랜덤한 속도를 달리고 통신 오류가 없는 상황입니다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첫 번째는 시간</a:t>
            </a:r>
            <a:r>
              <a:rPr lang="en-US" altLang="ko-KR"/>
              <a:t>-</a:t>
            </a:r>
            <a:r>
              <a:rPr lang="ko-KR" altLang="en-US"/>
              <a:t>속력 그래프</a:t>
            </a:r>
            <a:r>
              <a:rPr lang="en-US" altLang="ko-KR"/>
              <a:t>,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두 번째는 시간</a:t>
            </a:r>
            <a:r>
              <a:rPr lang="en-US" altLang="ko-KR"/>
              <a:t>-</a:t>
            </a:r>
            <a:r>
              <a:rPr lang="ko-KR" altLang="en-US"/>
              <a:t>거리 그래프</a:t>
            </a:r>
            <a:r>
              <a:rPr lang="en-US" altLang="ko-KR"/>
              <a:t>,</a:t>
            </a:r>
          </a:p>
          <a:p>
            <a:pPr lvl="0">
              <a:defRPr/>
            </a:pPr>
            <a:r>
              <a:rPr lang="ko-KR" altLang="en-US"/>
              <a:t>세 번째는 차량과 드론사이 거리변화 그래프 입니다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첫 번째와 두번째 그래프에서 파란색은 차량을 빨간색은 드론을 의미합니다</a:t>
            </a:r>
            <a:r>
              <a:rPr lang="en-US" altLang="ko-KR"/>
              <a:t>. (</a:t>
            </a:r>
            <a:r>
              <a:rPr lang="ko-KR" altLang="en-US"/>
              <a:t>넘겨라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첫 번째 그래프를 보면</a:t>
            </a:r>
          </a:p>
          <a:p>
            <a:pPr lvl="0">
              <a:defRPr/>
            </a:pPr>
            <a:r>
              <a:rPr lang="en-US" altLang="ko-KR"/>
              <a:t>40</a:t>
            </a:r>
            <a:r>
              <a:rPr lang="ko-KR" altLang="en-US"/>
              <a:t>초 미만에서는 차량 전방 </a:t>
            </a:r>
            <a:r>
              <a:rPr lang="en-US" altLang="ko-KR"/>
              <a:t>100M</a:t>
            </a:r>
            <a:r>
              <a:rPr lang="ko-KR" altLang="en-US"/>
              <a:t>에 위치하기 위해 최고 속력을 내고있음을 볼 수 있습니다</a:t>
            </a:r>
          </a:p>
          <a:p>
            <a:pPr lvl="0">
              <a:defRPr/>
            </a:pPr>
            <a:r>
              <a:rPr lang="ko-KR" altLang="en-US"/>
              <a:t>이후에는 차량 속력에 따라 </a:t>
            </a:r>
            <a:r>
              <a:rPr lang="en-US" altLang="ko-KR"/>
              <a:t>100M</a:t>
            </a:r>
            <a:r>
              <a:rPr lang="ko-KR" altLang="en-US"/>
              <a:t>를 유지하기위해 드론의 속력이 변하는 것을 볼 수 있습니다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두번째와 세번째 그래프를 보면</a:t>
            </a:r>
          </a:p>
          <a:p>
            <a:pPr lvl="0">
              <a:defRPr/>
            </a:pPr>
            <a:r>
              <a:rPr lang="ko-KR" altLang="en-US"/>
              <a:t>앞서 설명한거와 같이 </a:t>
            </a:r>
            <a:r>
              <a:rPr lang="en-US" altLang="ko-KR"/>
              <a:t>40</a:t>
            </a:r>
            <a:r>
              <a:rPr lang="ko-KR" altLang="en-US"/>
              <a:t>초 미만에서는 목표 지점에 도달하는 모습을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40</a:t>
            </a:r>
            <a:r>
              <a:rPr lang="ko-KR" altLang="en-US"/>
              <a:t>초 이후에서는 목표 지점을 유지하려는 모습을 볼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 그래프는 통신오류가 있는 그래프입니다</a:t>
            </a:r>
            <a:r>
              <a:rPr lang="en-US" altLang="ko-KR"/>
              <a:t>. (</a:t>
            </a:r>
            <a:r>
              <a:rPr lang="ko-KR" altLang="en-US"/>
              <a:t>엔터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ko-KR" altLang="en-US"/>
              <a:t>통신오류가 있음에도 불구하고</a:t>
            </a:r>
            <a:r>
              <a:rPr lang="en-US" altLang="ko-KR"/>
              <a:t>, </a:t>
            </a:r>
            <a:r>
              <a:rPr lang="ko-KR" altLang="en-US"/>
              <a:t>오차범위 </a:t>
            </a:r>
            <a:r>
              <a:rPr lang="en-US" altLang="ko-KR"/>
              <a:t>+- 10M</a:t>
            </a:r>
            <a:r>
              <a:rPr lang="ko-KR" altLang="en-US"/>
              <a:t>이내를 유지하고 있음을 알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통신 알고리즘입니다</a:t>
            </a:r>
            <a:r>
              <a:rPr lang="en-US" altLang="ko-KR"/>
              <a:t>. </a:t>
            </a:r>
            <a:r>
              <a:rPr lang="ko-KR" altLang="en-US"/>
              <a:t>아까 통신오류에 대한 대처 방안으로 데이터 포멧을 말씀드렸는데</a:t>
            </a:r>
            <a:r>
              <a:rPr lang="en-US" altLang="ko-KR"/>
              <a:t>, </a:t>
            </a:r>
            <a:r>
              <a:rPr lang="ko-KR" altLang="en-US"/>
              <a:t>저희는 차량의 속도</a:t>
            </a:r>
            <a:r>
              <a:rPr lang="en-US" altLang="ko-KR"/>
              <a:t>, </a:t>
            </a:r>
            <a:r>
              <a:rPr lang="ko-KR" altLang="en-US"/>
              <a:t>도로의 </a:t>
            </a:r>
            <a:r>
              <a:rPr lang="en-US" altLang="ko-KR"/>
              <a:t>id</a:t>
            </a:r>
            <a:r>
              <a:rPr lang="ko-KR" altLang="en-US"/>
              <a:t>값</a:t>
            </a:r>
            <a:r>
              <a:rPr lang="en-US" altLang="ko-KR"/>
              <a:t>, </a:t>
            </a:r>
            <a:r>
              <a:rPr lang="ko-KR" altLang="en-US"/>
              <a:t>차량현재 웨이포인트로 이루어진 데이터포멧 값으로 데이터를 전송합니다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도심의 전파 방해등과 같은 예상치 못한 상황으로 인해 통신 장애가 발생할 때</a:t>
            </a:r>
            <a:r>
              <a:rPr lang="en-US" altLang="ko-KR"/>
              <a:t>, 1</a:t>
            </a:r>
            <a:r>
              <a:rPr lang="ko-KR" altLang="en-US"/>
              <a:t>초 이상 통신이 두절되면</a:t>
            </a:r>
            <a:r>
              <a:rPr lang="en-US" altLang="ko-KR"/>
              <a:t> /</a:t>
            </a:r>
            <a:r>
              <a:rPr lang="ko-KR" altLang="en-US"/>
              <a:t> 드론은 에러를 인지하고 </a:t>
            </a:r>
            <a:r>
              <a:rPr lang="en-US" altLang="ko-KR"/>
              <a:t>/</a:t>
            </a:r>
            <a:r>
              <a:rPr lang="ko-KR" altLang="en-US"/>
              <a:t> 그 전에 받았던 차량의 속도 값을 이용해 비행합니다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과제의 개요는 긴급차량 앞에서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교통통제를 하여 긴급차량이 빠르게 이동하는 것을 도와주는 드론을 개발하는 것 입니다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algn="ctr">
              <a:defRPr/>
            </a:pPr>
            <a:endParaRPr lang="en-US" altLang="ko-KR" sz="2800">
              <a:latin typeface="에스코어 드림 4 Regular"/>
              <a:ea typeface="에스코어 드림 4 Regular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저희가 드론킷 오픈소스를 쓰는데 해당 모듈은 파이썬 언어로 작성되어 있습니다</a:t>
            </a:r>
            <a:r>
              <a:rPr lang="en-US" altLang="ko-KR"/>
              <a:t>. </a:t>
            </a:r>
            <a:r>
              <a:rPr lang="ko-KR" altLang="en-US"/>
              <a:t>하지만 통신을 포함한 전체 시스템은 </a:t>
            </a:r>
            <a:r>
              <a:rPr lang="en-US" altLang="ko-KR"/>
              <a:t>c</a:t>
            </a:r>
            <a:r>
              <a:rPr lang="ko-KR" altLang="en-US"/>
              <a:t>언어로 작성되어 있어</a:t>
            </a:r>
            <a:r>
              <a:rPr lang="en-US" altLang="ko-KR"/>
              <a:t>, </a:t>
            </a:r>
            <a:r>
              <a:rPr lang="ko-KR" altLang="en-US"/>
              <a:t>드론킷을 사용하기 위해서는 임베딩 과정이 필요합니다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다음은 소프트웨어 구조입니다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저희는 드론에서 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3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개 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차량에서 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개의 스레드로 나누었습니다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먼저 드론에서는 충돌회피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통신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비행 임무로 나누었고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차량에서는 차량 정보 수집 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SW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와 통신 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SW</a:t>
            </a:r>
            <a:r>
              <a:rPr lang="ko-KR" altLang="en-US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로 나누었습니다</a:t>
            </a:r>
            <a:r>
              <a:rPr lang="en-US" altLang="ko-KR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두 스레드간 메시지를 </a:t>
            </a:r>
            <a:r>
              <a:rPr lang="ko-KR" altLang="en-US" dirty="0" err="1"/>
              <a:t>주고받기위해</a:t>
            </a:r>
            <a:r>
              <a:rPr lang="ko-KR" altLang="en-US" dirty="0"/>
              <a:t> 큐를 사용하였 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이때 어떤 종류의 큐를 사용할지에 대한 비교 테스트 결과 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 err="1"/>
              <a:t>컨커런트큐는</a:t>
            </a:r>
            <a:r>
              <a:rPr lang="ko-KR" altLang="en-US" dirty="0"/>
              <a:t> 여러 스레드에서 입출력을 동시에 하는 큐 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오른쪽에는 기본적인 시리얼 큐와 </a:t>
            </a:r>
            <a:r>
              <a:rPr lang="ko-KR" altLang="en-US" dirty="0" err="1"/>
              <a:t>컨커런트</a:t>
            </a:r>
            <a:r>
              <a:rPr lang="ko-KR" altLang="en-US" dirty="0"/>
              <a:t> 큐의 </a:t>
            </a:r>
            <a:r>
              <a:rPr lang="ko-KR" altLang="en-US" dirty="0" err="1"/>
              <a:t>실행시간를</a:t>
            </a:r>
            <a:r>
              <a:rPr lang="ko-KR" altLang="en-US" dirty="0"/>
              <a:t> </a:t>
            </a:r>
            <a:r>
              <a:rPr lang="ko-KR" altLang="en-US" dirty="0" err="1"/>
              <a:t>비교한것입니다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가로축은 입출력 횟수이고 세로축은 시간입니다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입출력 횟수가 많아질수록 </a:t>
            </a:r>
            <a:r>
              <a:rPr lang="ko-KR" altLang="en-US" dirty="0" err="1"/>
              <a:t>컨커런트가</a:t>
            </a:r>
            <a:r>
              <a:rPr lang="ko-KR" altLang="en-US" dirty="0"/>
              <a:t> 훨씬 빠른 실행시간을 </a:t>
            </a:r>
            <a:r>
              <a:rPr lang="ko-KR" altLang="en-US" dirty="0" err="1"/>
              <a:t>보여지는걸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그래서 저희는 </a:t>
            </a:r>
            <a:r>
              <a:rPr lang="ko-KR" altLang="en-US" dirty="0" err="1"/>
              <a:t>드론의</a:t>
            </a:r>
            <a:r>
              <a:rPr lang="ko-KR" altLang="en-US" dirty="0"/>
              <a:t> 메세지를 </a:t>
            </a:r>
            <a:r>
              <a:rPr lang="ko-KR" altLang="en-US" dirty="0" err="1"/>
              <a:t>컨커런트</a:t>
            </a:r>
            <a:r>
              <a:rPr lang="ko-KR" altLang="en-US" dirty="0"/>
              <a:t> 큐에 저장하는 방법을 채택하였습니다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저희는 </a:t>
            </a:r>
            <a:r>
              <a:rPr lang="ko-KR" altLang="en-US"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드론의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배치에 따른 적합한 무게중심을 확인하고 싶었습니다</a:t>
            </a:r>
            <a:r>
              <a:rPr lang="en-US" altLang="ko-KR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먼저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기체 회전축보다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무게중심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이 밑에 있을 때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드론이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왼쪽으로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전진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비행을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할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경우</a:t>
            </a:r>
            <a:r>
              <a:rPr 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그림과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같이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드론의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모멘트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는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반시계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방향으로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작용하게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되는데</a:t>
            </a:r>
            <a:r>
              <a:rPr 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이때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무게중심이 밑에 있어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드론의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자세를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복원하려는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시계방향의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모멘트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힘이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발생하여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상쇄하게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됩니다</a:t>
            </a:r>
            <a:r>
              <a:rPr 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반면 기체의 회전축 보다 무게중심이 위에 있는 경우에 </a:t>
            </a:r>
            <a:r>
              <a:rPr lang="ko-KR" altLang="en-US"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드론의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모멘트 역시 반시계 방향으로 작용하게 되는데</a:t>
            </a:r>
            <a:r>
              <a:rPr lang="en-US" altLang="ko-KR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무게중심의 모멘트는 똑같이 반시계방향으로 작용하므로</a:t>
            </a:r>
            <a:r>
              <a:rPr lang="en-US" altLang="ko-KR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드론의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자세 제어가 더 불안정해지고</a:t>
            </a:r>
            <a:r>
              <a:rPr lang="en-US" altLang="ko-KR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추락할 가능성이 생깁니다</a:t>
            </a:r>
            <a:r>
              <a:rPr lang="en-US" altLang="ko-KR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lang="ko-KR" altLang="en-US" dirty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다음사진을 보게 되면</a:t>
            </a:r>
            <a:r>
              <a:rPr lang="en-US" altLang="ko-KR" dirty="0"/>
              <a:t>, </a:t>
            </a:r>
            <a:r>
              <a:rPr lang="ko-KR" altLang="en-US" dirty="0"/>
              <a:t>무게중심이 기체의 회전 축보다 </a:t>
            </a:r>
            <a:r>
              <a:rPr lang="ko-KR" altLang="en-US" dirty="0" err="1"/>
              <a:t>높은경우는</a:t>
            </a:r>
            <a:r>
              <a:rPr lang="ko-KR" altLang="en-US" dirty="0"/>
              <a:t> 무게 중심이 위에 있어 이를 통해 수평을 만들기 위해서는 불필요한 모터의 힘이 많이 필요하게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다음은 저희가 직접 배터리의 배치를 달리해서 해석 해보았습니다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배터리가 기체 회전축 중심보다 아래에 위치 </a:t>
            </a:r>
            <a:r>
              <a:rPr lang="ko-KR" altLang="en-US" dirty="0" err="1"/>
              <a:t>하였을때</a:t>
            </a:r>
            <a:r>
              <a:rPr lang="en-US" altLang="ko-KR" dirty="0"/>
              <a:t>, z</a:t>
            </a:r>
            <a:r>
              <a:rPr lang="ko-KR" altLang="en-US" dirty="0"/>
              <a:t>축 무게중심은 </a:t>
            </a:r>
            <a:r>
              <a:rPr lang="en-US" altLang="ko-KR" dirty="0"/>
              <a:t>-16.9mm</a:t>
            </a:r>
            <a:r>
              <a:rPr lang="ko-KR" altLang="en-US" dirty="0"/>
              <a:t>가 나왔습니다</a:t>
            </a:r>
            <a:r>
              <a:rPr lang="en-US" altLang="ko-KR" dirty="0"/>
              <a:t>. </a:t>
            </a:r>
            <a:r>
              <a:rPr lang="ko-KR" altLang="en-US" dirty="0"/>
              <a:t>그리고 무게중심</a:t>
            </a:r>
            <a:r>
              <a:rPr lang="en-US" altLang="ko-KR" dirty="0"/>
              <a:t> </a:t>
            </a:r>
            <a:r>
              <a:rPr lang="ko-KR" altLang="en-US" dirty="0"/>
              <a:t>마진율은 약 </a:t>
            </a:r>
            <a:r>
              <a:rPr lang="en-US" altLang="ko-KR" dirty="0"/>
              <a:t>10%</a:t>
            </a:r>
            <a:r>
              <a:rPr lang="ko-KR" altLang="en-US" dirty="0"/>
              <a:t>가 나왔습니다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 도안</a:t>
            </a:r>
            <a:r>
              <a:rPr lang="en-US" altLang="ko-KR" dirty="0"/>
              <a:t>2</a:t>
            </a:r>
            <a:r>
              <a:rPr lang="ko-KR" altLang="en-US" dirty="0"/>
              <a:t>을 보면 </a:t>
            </a:r>
            <a:r>
              <a:rPr lang="ko-KR" altLang="en-US" dirty="0" err="1"/>
              <a:t>배터기가</a:t>
            </a:r>
            <a:r>
              <a:rPr lang="ko-KR" altLang="en-US" dirty="0"/>
              <a:t> 기체 회전축 중심보다 위에 </a:t>
            </a:r>
            <a:r>
              <a:rPr lang="ko-KR" altLang="en-US" dirty="0" err="1"/>
              <a:t>있을때</a:t>
            </a:r>
            <a:r>
              <a:rPr lang="ko-KR" altLang="en-US" dirty="0"/>
              <a:t> </a:t>
            </a:r>
            <a:r>
              <a:rPr lang="en-US" altLang="ko-KR" dirty="0"/>
              <a:t>z</a:t>
            </a:r>
            <a:r>
              <a:rPr lang="ko-KR" altLang="en-US" dirty="0"/>
              <a:t>축 무게중심이 </a:t>
            </a:r>
            <a:r>
              <a:rPr lang="en-US" altLang="ko-KR" dirty="0"/>
              <a:t>+29.07mm</a:t>
            </a:r>
            <a:r>
              <a:rPr lang="ko-KR" altLang="en-US" dirty="0"/>
              <a:t>가 나왔습니다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이론적으로 </a:t>
            </a:r>
            <a:r>
              <a:rPr lang="ko-KR" altLang="en-US" dirty="0" err="1"/>
              <a:t>드론이</a:t>
            </a:r>
            <a:r>
              <a:rPr lang="ko-KR" altLang="en-US" dirty="0"/>
              <a:t> 안정적인 무게중심 마진율은 </a:t>
            </a:r>
            <a:r>
              <a:rPr lang="en-US" altLang="ko-KR" dirty="0"/>
              <a:t>5~15%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그리고 기체 회전축 중심보다 무게중심이 위에 있으면 </a:t>
            </a:r>
            <a:r>
              <a:rPr lang="ko-KR" altLang="en-US" dirty="0" err="1"/>
              <a:t>드론은</a:t>
            </a:r>
            <a:r>
              <a:rPr lang="ko-KR" altLang="en-US" dirty="0"/>
              <a:t> 불안정해지므로 저희는 배터리위치가 기체 회전축중심보다 아래에 위치한 도안</a:t>
            </a:r>
            <a:r>
              <a:rPr lang="en-US" altLang="ko-KR" dirty="0"/>
              <a:t>1</a:t>
            </a:r>
            <a:r>
              <a:rPr lang="ko-KR" altLang="en-US" dirty="0"/>
              <a:t>를 채택하였습니다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현재 드론제작 상황입니다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지금은 드론의 켈리브레이션 전 단계입니다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그리고 향후 스피커와 </a:t>
            </a:r>
            <a:r>
              <a:rPr lang="en-US" altLang="ko-KR" dirty="0"/>
              <a:t>LED</a:t>
            </a:r>
            <a:r>
              <a:rPr lang="ko-KR" altLang="en-US" dirty="0" err="1"/>
              <a:t>를</a:t>
            </a:r>
            <a:r>
              <a:rPr lang="ko-KR" altLang="en-US" dirty="0"/>
              <a:t> 장착하기 위해 부품 선정을 해보았습니다</a:t>
            </a:r>
            <a:r>
              <a:rPr lang="en-US" altLang="ko-KR" dirty="0"/>
              <a:t>.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저희가 선정한 스피커는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부저입니다</a:t>
            </a:r>
            <a:r>
              <a:rPr lang="en-US" altLang="ko-KR" dirty="0"/>
              <a:t>.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err="1"/>
              <a:t>피에조</a:t>
            </a:r>
            <a:r>
              <a:rPr lang="ko-KR" altLang="en-US" dirty="0"/>
              <a:t> 스피커는 전기 신호를 받아서 진동판을 직접 구동하여 소리를 생성하기 때문에 일반적인 전자기기 스피커보다 더 작고 소리가 크며 가볍습니다</a:t>
            </a:r>
            <a:r>
              <a:rPr lang="en-US" altLang="ko-KR" dirty="0"/>
              <a:t>.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그리고 </a:t>
            </a:r>
            <a:r>
              <a:rPr lang="ko-KR" altLang="en-US" dirty="0" err="1"/>
              <a:t>경광등을</a:t>
            </a:r>
            <a:r>
              <a:rPr lang="ko-KR" altLang="en-US" dirty="0"/>
              <a:t> 대신하여 </a:t>
            </a:r>
            <a:r>
              <a:rPr lang="ko-KR" altLang="en-US" dirty="0" err="1"/>
              <a:t>네오픽셀을</a:t>
            </a:r>
            <a:r>
              <a:rPr lang="ko-KR" altLang="en-US" dirty="0"/>
              <a:t> 사용할 예정인데 그 이유는 가볍고 전력소모가 적으며</a:t>
            </a:r>
            <a:r>
              <a:rPr lang="en-US" altLang="ko-KR" dirty="0"/>
              <a:t>, </a:t>
            </a:r>
            <a:r>
              <a:rPr lang="ko-KR" altLang="en-US" dirty="0"/>
              <a:t>소프트웨어에서 제어가 가능하기 때문입니다</a:t>
            </a:r>
            <a:r>
              <a:rPr lang="en-US" altLang="ko-KR" dirty="0"/>
              <a:t>.</a:t>
            </a:r>
            <a:r>
              <a:rPr lang="ko-KR" altLang="en-US" dirty="0" err="1"/>
              <a:t>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향후 앞으로의 테스트 절차로는 비행테스트</a:t>
            </a:r>
            <a:r>
              <a:rPr lang="en-US" altLang="ko-KR" dirty="0"/>
              <a:t>,</a:t>
            </a:r>
            <a:r>
              <a:rPr lang="ko-KR" altLang="en-US" dirty="0"/>
              <a:t> 통합테스트</a:t>
            </a:r>
            <a:r>
              <a:rPr lang="en-US" altLang="ko-KR" dirty="0"/>
              <a:t>,</a:t>
            </a:r>
            <a:r>
              <a:rPr lang="ko-KR" altLang="en-US" dirty="0"/>
              <a:t> 시스템 테스트로 진행될 예정입니다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비행테스트는 소프트웨어가 배제되고</a:t>
            </a:r>
            <a:r>
              <a:rPr lang="en-US" altLang="ko-KR" dirty="0"/>
              <a:t>,</a:t>
            </a:r>
            <a:r>
              <a:rPr lang="ko-KR" altLang="en-US" dirty="0"/>
              <a:t> 기본적인 자세제어가 된 </a:t>
            </a:r>
            <a:r>
              <a:rPr lang="ko-KR" altLang="en-US" dirty="0" err="1"/>
              <a:t>드론이</a:t>
            </a:r>
            <a:r>
              <a:rPr lang="ko-KR" altLang="en-US" dirty="0"/>
              <a:t> 실제 페이로드를 </a:t>
            </a:r>
            <a:r>
              <a:rPr lang="ko-KR" altLang="en-US" dirty="0" err="1"/>
              <a:t>들수</a:t>
            </a:r>
            <a:r>
              <a:rPr lang="ko-KR" altLang="en-US" dirty="0"/>
              <a:t> 있는지 확인할 예정입니다</a:t>
            </a:r>
            <a:r>
              <a:rPr lang="en-US" altLang="ko-KR" dirty="0"/>
              <a:t>,</a:t>
            </a:r>
            <a:r>
              <a:rPr lang="ko-KR" altLang="en-US" dirty="0"/>
              <a:t>  통합 테스트는 각 함수별로 구현된 소프트웨어가 하나의 실행파일로 생성돼서 타겟 컴퓨터에 </a:t>
            </a:r>
            <a:r>
              <a:rPr lang="ko-KR" altLang="en-US" dirty="0" err="1"/>
              <a:t>올라갔을때</a:t>
            </a:r>
            <a:r>
              <a:rPr lang="ko-KR" altLang="en-US" dirty="0"/>
              <a:t> 제대로 실행되는지를 확인할 계획입니다</a:t>
            </a:r>
            <a:r>
              <a:rPr lang="en-US" altLang="ko-KR" dirty="0"/>
              <a:t>.</a:t>
            </a:r>
            <a:r>
              <a:rPr lang="ko-KR" altLang="en-US" dirty="0"/>
              <a:t> 마지막으로</a:t>
            </a:r>
            <a:r>
              <a:rPr lang="en-US" altLang="ko-KR" dirty="0"/>
              <a:t>,</a:t>
            </a:r>
            <a:r>
              <a:rPr lang="ko-KR" altLang="en-US" dirty="0"/>
              <a:t> 시스템 테스트를 통해 실제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ko-KR" altLang="en-US" dirty="0" err="1"/>
              <a:t>픽스호크를</a:t>
            </a:r>
            <a:r>
              <a:rPr lang="ko-KR" altLang="en-US" dirty="0"/>
              <a:t> 연결해서 전체적인 </a:t>
            </a:r>
            <a:r>
              <a:rPr lang="ko-KR" altLang="en-US" dirty="0" err="1"/>
              <a:t>드론의</a:t>
            </a:r>
            <a:r>
              <a:rPr lang="ko-KR" altLang="en-US" dirty="0"/>
              <a:t> 임무를 수행하는지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이 시스템의 목표는 드론이 긴급차량보다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100m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앞에서 긴급 차량 이동을 지원하는 것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으로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오차범위는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+- 10m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로 잡았습니다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  <a:endParaRPr lang="en-US" altLang="ko-KR" sz="1800" kern="0" spc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다음은 저희 현재 개발단계 입니다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현재 계획했던 작업의 </a:t>
            </a:r>
            <a:r>
              <a:rPr lang="en-US" altLang="ko-KR" dirty="0"/>
              <a:t>46</a:t>
            </a:r>
            <a:r>
              <a:rPr lang="ko-KR" altLang="en-US" dirty="0"/>
              <a:t>퍼센트를 개발완료 하였습니다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팀구성은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저희는 소방</a:t>
            </a:r>
            <a:r>
              <a:rPr lang="en-US" altLang="ko-KR"/>
              <a:t>, </a:t>
            </a:r>
            <a:r>
              <a:rPr lang="ko-KR" altLang="en-US"/>
              <a:t>재난드론을 연구하는 드론고라는 회사와 함께 기업연계를 하고 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기업의 요구사항은 다음과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시스템의 주 기능은 차량과 거리를 유지하며 전방에서 비행을 하고</a:t>
            </a:r>
            <a:r>
              <a:rPr lang="en-US" altLang="ko-KR"/>
              <a:t>, </a:t>
            </a:r>
          </a:p>
          <a:p>
            <a:pPr lvl="0">
              <a:defRPr/>
            </a:pPr>
            <a:r>
              <a:rPr lang="ko-KR" altLang="en-US"/>
              <a:t>교차로에서 호버링을 하면서 교통정체 구간에서 차량통제를 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저번 제안서 발표때는 통신오류에 대해 고려하지 못하였습니다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그래서 이번에는 통신오류에 대처하기 위해 통신방법을 양방향에서 단방향으로 바꾸었습니다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이렇게 함으로써</a:t>
            </a:r>
            <a:r>
              <a:rPr lang="en-US" altLang="ko-KR"/>
              <a:t> </a:t>
            </a:r>
            <a:r>
              <a:rPr lang="ko-KR" altLang="en-US"/>
              <a:t>통신오류에 대한 위험성을 줄였고</a:t>
            </a:r>
            <a:r>
              <a:rPr lang="en-US" altLang="ko-KR"/>
              <a:t> </a:t>
            </a:r>
            <a:r>
              <a:rPr lang="ko-KR" altLang="en-US"/>
              <a:t>통신방법 변경에 따라</a:t>
            </a:r>
            <a:r>
              <a:rPr lang="en-US" altLang="ko-KR"/>
              <a:t>, </a:t>
            </a:r>
            <a:r>
              <a:rPr lang="ko-KR" altLang="en-US"/>
              <a:t>알고리즘을 변경하였습니다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또한 데이터 포맷을 만들어 작은 크기의 데이터로 통신을 할 수 있도록하여 통신에 장애를 최소한으로 줄이려고 노력하였습니다</a:t>
            </a:r>
            <a:r>
              <a:rPr lang="en-US" altLang="ko-KR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전에는 긴급차량에서 시스템에 필요한 계산을 한 뒤</a:t>
            </a:r>
            <a:r>
              <a:rPr lang="en-US" altLang="ko-KR"/>
              <a:t>,</a:t>
            </a:r>
            <a:r>
              <a:rPr lang="ko-KR" altLang="en-US"/>
              <a:t> 통신을 통해 드론에게 단순히 명령을 줬습니다</a:t>
            </a:r>
            <a:r>
              <a:rPr lang="en-US" altLang="ko-KR"/>
              <a:t>. </a:t>
            </a:r>
            <a:r>
              <a:rPr lang="ko-KR" altLang="en-US"/>
              <a:t>그러나</a:t>
            </a:r>
            <a:r>
              <a:rPr lang="en-US" altLang="ko-KR"/>
              <a:t> </a:t>
            </a:r>
            <a:r>
              <a:rPr lang="ko-KR" altLang="en-US"/>
              <a:t>기존의 방법으로 진행할 경우 통신오류가 발생했을 때 너무 치명적입니다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하지만 이번에는 드론의 라즈베리파이에서 계산 함으로써</a:t>
            </a:r>
            <a:r>
              <a:rPr lang="en-US" altLang="ko-KR"/>
              <a:t>, </a:t>
            </a:r>
            <a:r>
              <a:rPr lang="ko-KR" altLang="en-US"/>
              <a:t>통신에 장애가 나도 이전 차량의 데이터를 저장하고 있어 오류에 유연하게 대응할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드론 자율비행 알고리즘 설명입니다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각 도로마다 로드 </a:t>
            </a:r>
            <a:r>
              <a:rPr lang="en-US" altLang="ko-KR"/>
              <a:t>id</a:t>
            </a:r>
            <a:r>
              <a:rPr lang="ko-KR" altLang="en-US"/>
              <a:t>가 지정되어 있고</a:t>
            </a:r>
            <a:r>
              <a:rPr lang="en-US" altLang="ko-KR"/>
              <a:t>, </a:t>
            </a:r>
            <a:r>
              <a:rPr lang="ko-KR" altLang="en-US"/>
              <a:t>드론의 목표지점은 긴급차량의 </a:t>
            </a:r>
            <a:r>
              <a:rPr lang="en-US" altLang="ko-KR"/>
              <a:t>100m </a:t>
            </a:r>
            <a:r>
              <a:rPr lang="ko-KR" altLang="en-US"/>
              <a:t>앞입니다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현재 구급차는 로드 </a:t>
            </a:r>
            <a:r>
              <a:rPr lang="en-US" altLang="ko-KR"/>
              <a:t>id 30</a:t>
            </a:r>
            <a:r>
              <a:rPr lang="ko-KR" altLang="en-US"/>
              <a:t>번에 들어와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그래서 구급차는 드론에게 자신의 로드 </a:t>
            </a:r>
            <a:r>
              <a:rPr lang="en-US" altLang="ko-KR"/>
              <a:t>id</a:t>
            </a:r>
            <a:r>
              <a:rPr lang="ko-KR" altLang="en-US"/>
              <a:t>값을 전달합니다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A098155-7AD0-496F-B1D1-934BA0926C4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2023. 4. 24.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4000" b="1" dirty="0">
                <a:latin typeface="Amasis MT Pro Black" panose="02040A04050005020304" pitchFamily="18" charset="0"/>
              </a:rPr>
              <a:t>D	 B	 A	 S 	E 	V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rone-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ased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ssistance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ystem for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mergency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ehicles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EB665-2345-4A83-0C68-ED66F444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6" y="102509"/>
            <a:ext cx="2151103" cy="11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447" y="1479176"/>
            <a:ext cx="11358282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542368" y="2989731"/>
            <a:ext cx="6463557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711388" y="1999129"/>
            <a:ext cx="7915845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" idx="1"/>
          </p:cNvCxnSpPr>
          <p:nvPr/>
        </p:nvCxnSpPr>
        <p:spPr>
          <a:xfrm flipH="1">
            <a:off x="394447" y="1999129"/>
            <a:ext cx="1317812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236247" y="1618130"/>
            <a:ext cx="331712" cy="735107"/>
            <a:chOff x="3209352" y="1618130"/>
            <a:chExt cx="331712" cy="735107"/>
          </a:xfrm>
        </p:grpSpPr>
        <p:sp>
          <p:nvSpPr>
            <p:cNvPr id="18" name="직사각형 17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01904" y="1622614"/>
            <a:ext cx="331712" cy="735107"/>
            <a:chOff x="3209352" y="1618130"/>
            <a:chExt cx="331712" cy="735107"/>
          </a:xfrm>
        </p:grpSpPr>
        <p:sp>
          <p:nvSpPr>
            <p:cNvPr id="26" name="직사각형 25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 rot="5400000">
            <a:off x="2523553" y="945767"/>
            <a:ext cx="331712" cy="735107"/>
            <a:chOff x="3209352" y="1618130"/>
            <a:chExt cx="331712" cy="735107"/>
          </a:xfrm>
        </p:grpSpPr>
        <p:sp>
          <p:nvSpPr>
            <p:cNvPr id="34" name="직사각형 33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 rot="5400000">
            <a:off x="2523553" y="2317385"/>
            <a:ext cx="331712" cy="735107"/>
            <a:chOff x="3209352" y="1618130"/>
            <a:chExt cx="331712" cy="735107"/>
          </a:xfrm>
        </p:grpSpPr>
        <p:sp>
          <p:nvSpPr>
            <p:cNvPr id="40" name="직사각형 39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2689410" y="3088342"/>
            <a:ext cx="0" cy="3491752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89410" y="389968"/>
            <a:ext cx="0" cy="667867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5252" y="6239444"/>
            <a:ext cx="430479" cy="9214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9186" y="5380504"/>
            <a:ext cx="456953" cy="458441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2119464" y="4272895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30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564767" y="1479156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31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112795" y="363680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32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6682781" y="1994228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33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30" name="화살표: 오른쪽 1029"/>
          <p:cNvSpPr/>
          <p:nvPr/>
        </p:nvSpPr>
        <p:spPr>
          <a:xfrm rot="16200000">
            <a:off x="2604267" y="6062208"/>
            <a:ext cx="684000" cy="1658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03123" y="5945089"/>
            <a:ext cx="3187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“</a:t>
            </a:r>
            <a:r>
              <a:rPr lang="ko-KR" altLang="en-US" sz="2000" b="1"/>
              <a:t>나는</a:t>
            </a:r>
            <a:r>
              <a:rPr lang="en-US" altLang="ko-KR" sz="2000" b="1"/>
              <a:t> 30</a:t>
            </a:r>
            <a:r>
              <a:rPr lang="ko-KR" altLang="en-US" sz="2000" b="1"/>
              <a:t>번 </a:t>
            </a:r>
            <a:r>
              <a:rPr lang="en-US" altLang="ko-KR" sz="2000" b="1"/>
              <a:t>Road</a:t>
            </a:r>
            <a:r>
              <a:rPr lang="ko-KR" altLang="en-US" sz="2000" b="1"/>
              <a:t>에 있어</a:t>
            </a:r>
            <a:r>
              <a:rPr lang="en-US" altLang="ko-KR" sz="2000" b="1"/>
              <a:t>”</a:t>
            </a:r>
            <a:endParaRPr lang="ko-KR" altLang="en-US" sz="2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447" y="1479176"/>
            <a:ext cx="11358282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542368" y="2989731"/>
            <a:ext cx="6463557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711388" y="1999129"/>
            <a:ext cx="7915845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" idx="1"/>
          </p:cNvCxnSpPr>
          <p:nvPr/>
        </p:nvCxnSpPr>
        <p:spPr>
          <a:xfrm flipH="1">
            <a:off x="394447" y="1999129"/>
            <a:ext cx="1317812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236247" y="1618130"/>
            <a:ext cx="331712" cy="735107"/>
            <a:chOff x="3209352" y="1618130"/>
            <a:chExt cx="331712" cy="735107"/>
          </a:xfrm>
        </p:grpSpPr>
        <p:sp>
          <p:nvSpPr>
            <p:cNvPr id="18" name="직사각형 17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01904" y="1622614"/>
            <a:ext cx="331712" cy="735107"/>
            <a:chOff x="3209352" y="1618130"/>
            <a:chExt cx="331712" cy="735107"/>
          </a:xfrm>
        </p:grpSpPr>
        <p:sp>
          <p:nvSpPr>
            <p:cNvPr id="26" name="직사각형 25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 rot="5400000">
            <a:off x="2523553" y="945767"/>
            <a:ext cx="331712" cy="735107"/>
            <a:chOff x="3209352" y="1618130"/>
            <a:chExt cx="331712" cy="735107"/>
          </a:xfrm>
        </p:grpSpPr>
        <p:sp>
          <p:nvSpPr>
            <p:cNvPr id="34" name="직사각형 33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 rot="5400000">
            <a:off x="2523553" y="2317385"/>
            <a:ext cx="331712" cy="735107"/>
            <a:chOff x="3209352" y="1618130"/>
            <a:chExt cx="331712" cy="735107"/>
          </a:xfrm>
        </p:grpSpPr>
        <p:sp>
          <p:nvSpPr>
            <p:cNvPr id="40" name="직사각형 39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2689410" y="3088342"/>
            <a:ext cx="0" cy="3491752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89410" y="389968"/>
            <a:ext cx="0" cy="667867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5252" y="6243209"/>
            <a:ext cx="430479" cy="9214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30436" y="5382063"/>
            <a:ext cx="456953" cy="458441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2119464" y="4272895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30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564767" y="1479156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31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112795" y="363680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32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6682781" y="1994228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33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3" name="말풍선: 모서리가 둥근 사각형 2"/>
          <p:cNvSpPr/>
          <p:nvPr/>
        </p:nvSpPr>
        <p:spPr>
          <a:xfrm>
            <a:off x="3443207" y="5276553"/>
            <a:ext cx="2401002" cy="819150"/>
          </a:xfrm>
          <a:prstGeom prst="wedgeRoundRectCallout">
            <a:avLst>
              <a:gd name="adj1" fmla="val -61048"/>
              <a:gd name="adj2" fmla="val -19604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30</a:t>
            </a:r>
            <a:r>
              <a:rPr lang="ko-KR" altLang="en-US" b="1" dirty="0">
                <a:solidFill>
                  <a:srgbClr val="FF0000"/>
                </a:solidFill>
              </a:rPr>
              <a:t>번 </a:t>
            </a:r>
            <a:r>
              <a:rPr lang="en-US" altLang="ko-KR" b="1" dirty="0">
                <a:solidFill>
                  <a:srgbClr val="FF0000"/>
                </a:solidFill>
              </a:rPr>
              <a:t>Road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way_point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x </a:t>
            </a:r>
            <a:r>
              <a:rPr lang="ko-KR" altLang="en-US" dirty="0">
                <a:solidFill>
                  <a:schemeClr val="tx1"/>
                </a:solidFill>
              </a:rPr>
              <a:t>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있지</a:t>
            </a:r>
            <a:r>
              <a:rPr lang="en-US" altLang="ko-KR" dirty="0">
                <a:solidFill>
                  <a:schemeClr val="tx1"/>
                </a:solidFill>
              </a:rPr>
              <a:t>!!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곱하기 기호 5"/>
          <p:cNvSpPr/>
          <p:nvPr/>
        </p:nvSpPr>
        <p:spPr>
          <a:xfrm>
            <a:off x="2807755" y="4716653"/>
            <a:ext cx="264617" cy="264617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곱하기 기호 6"/>
          <p:cNvSpPr/>
          <p:nvPr/>
        </p:nvSpPr>
        <p:spPr>
          <a:xfrm>
            <a:off x="2807754" y="4441855"/>
            <a:ext cx="264617" cy="264617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곱하기 기호 7"/>
          <p:cNvSpPr/>
          <p:nvPr/>
        </p:nvSpPr>
        <p:spPr>
          <a:xfrm>
            <a:off x="2817079" y="3883282"/>
            <a:ext cx="264617" cy="264617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곱하기 기호 9"/>
          <p:cNvSpPr/>
          <p:nvPr/>
        </p:nvSpPr>
        <p:spPr>
          <a:xfrm>
            <a:off x="2807753" y="3216457"/>
            <a:ext cx="264617" cy="264617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3EB5172-1EBB-4041-A104-7D8EF2851FC6}"/>
              </a:ext>
            </a:extLst>
          </p:cNvPr>
          <p:cNvGrpSpPr/>
          <p:nvPr/>
        </p:nvGrpSpPr>
        <p:grpSpPr>
          <a:xfrm>
            <a:off x="4330352" y="3009380"/>
            <a:ext cx="3943671" cy="1880750"/>
            <a:chOff x="4330352" y="3009380"/>
            <a:chExt cx="3943671" cy="188075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843F08C-DEF6-BEE9-0CF6-22E4C08C3A5C}"/>
                </a:ext>
              </a:extLst>
            </p:cNvPr>
            <p:cNvGrpSpPr/>
            <p:nvPr/>
          </p:nvGrpSpPr>
          <p:grpSpPr>
            <a:xfrm>
              <a:off x="4330352" y="3011014"/>
              <a:ext cx="3943671" cy="1879116"/>
              <a:chOff x="4101752" y="3011014"/>
              <a:chExt cx="3943671" cy="187911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24EC28-FB41-DAC5-1D50-D611800AE6B7}"/>
                  </a:ext>
                </a:extLst>
              </p:cNvPr>
              <p:cNvGrpSpPr/>
              <p:nvPr/>
            </p:nvGrpSpPr>
            <p:grpSpPr>
              <a:xfrm>
                <a:off x="4101752" y="3011014"/>
                <a:ext cx="3943671" cy="1879116"/>
                <a:chOff x="4124164" y="3077795"/>
                <a:chExt cx="3943671" cy="1879116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249B20DE-39B6-61BD-1C31-2A23BBF1FB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4164" y="3077795"/>
                  <a:ext cx="3943671" cy="1879116"/>
                </a:xfrm>
                <a:prstGeom prst="rect">
                  <a:avLst/>
                </a:prstGeom>
              </p:spPr>
            </p:pic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3C74C4E4-8ED2-006E-B3C9-1BD7031F1956}"/>
                    </a:ext>
                  </a:extLst>
                </p:cNvPr>
                <p:cNvSpPr/>
                <p:nvPr/>
              </p:nvSpPr>
              <p:spPr>
                <a:xfrm>
                  <a:off x="4208797" y="3341370"/>
                  <a:ext cx="2068178" cy="66675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91FAA04-B918-2F72-CF68-E2A361E0CD39}"/>
                  </a:ext>
                </a:extLst>
              </p:cNvPr>
              <p:cNvSpPr/>
              <p:nvPr/>
            </p:nvSpPr>
            <p:spPr>
              <a:xfrm>
                <a:off x="4572000" y="3348765"/>
                <a:ext cx="3021496" cy="2790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6505381-A481-07BB-4112-795BA500B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8742" y="3049611"/>
              <a:ext cx="1405467" cy="30314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2461D88D-CBE2-166F-4F47-47B505953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584" b="79416"/>
            <a:stretch/>
          </p:blipFill>
          <p:spPr>
            <a:xfrm>
              <a:off x="5786668" y="3009380"/>
              <a:ext cx="1948817" cy="3497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447" y="1479176"/>
            <a:ext cx="11358282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542368" y="2989731"/>
            <a:ext cx="6463557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711388" y="1999129"/>
            <a:ext cx="7915845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" idx="1"/>
          </p:cNvCxnSpPr>
          <p:nvPr/>
        </p:nvCxnSpPr>
        <p:spPr>
          <a:xfrm flipH="1">
            <a:off x="394447" y="1999129"/>
            <a:ext cx="1317812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236247" y="1618130"/>
            <a:ext cx="331712" cy="735107"/>
            <a:chOff x="3209352" y="1618130"/>
            <a:chExt cx="331712" cy="735107"/>
          </a:xfrm>
        </p:grpSpPr>
        <p:sp>
          <p:nvSpPr>
            <p:cNvPr id="18" name="직사각형 17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01904" y="1622614"/>
            <a:ext cx="331712" cy="735107"/>
            <a:chOff x="3209352" y="1618130"/>
            <a:chExt cx="331712" cy="735107"/>
          </a:xfrm>
        </p:grpSpPr>
        <p:sp>
          <p:nvSpPr>
            <p:cNvPr id="26" name="직사각형 25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 rot="5400000">
            <a:off x="2523553" y="945767"/>
            <a:ext cx="331712" cy="735107"/>
            <a:chOff x="3209352" y="1618130"/>
            <a:chExt cx="331712" cy="735107"/>
          </a:xfrm>
        </p:grpSpPr>
        <p:sp>
          <p:nvSpPr>
            <p:cNvPr id="34" name="직사각형 33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 rot="5400000">
            <a:off x="2523553" y="2317385"/>
            <a:ext cx="331712" cy="735107"/>
            <a:chOff x="3209352" y="1618130"/>
            <a:chExt cx="331712" cy="735107"/>
          </a:xfrm>
        </p:grpSpPr>
        <p:sp>
          <p:nvSpPr>
            <p:cNvPr id="40" name="직사각형 39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2689410" y="3088342"/>
            <a:ext cx="0" cy="3491752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89410" y="389968"/>
            <a:ext cx="0" cy="667867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5252" y="5525069"/>
            <a:ext cx="430479" cy="9214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0911" y="4614113"/>
            <a:ext cx="456953" cy="458441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2119464" y="4272895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30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564767" y="1479156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31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112795" y="363680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32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6682781" y="1994228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33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20187" y="4593781"/>
            <a:ext cx="1067105" cy="566037"/>
            <a:chOff x="5154887" y="3325831"/>
            <a:chExt cx="1067105" cy="566037"/>
          </a:xfrm>
        </p:grpSpPr>
        <p:sp>
          <p:nvSpPr>
            <p:cNvPr id="6" name="원호 5"/>
            <p:cNvSpPr/>
            <p:nvPr/>
          </p:nvSpPr>
          <p:spPr>
            <a:xfrm>
              <a:off x="5903742" y="3429000"/>
              <a:ext cx="113805" cy="331693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원호 6"/>
            <p:cNvSpPr/>
            <p:nvPr/>
          </p:nvSpPr>
          <p:spPr>
            <a:xfrm>
              <a:off x="6070435" y="3325831"/>
              <a:ext cx="151557" cy="558131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원호 7"/>
            <p:cNvSpPr/>
            <p:nvPr/>
          </p:nvSpPr>
          <p:spPr>
            <a:xfrm rot="10800000">
              <a:off x="5389704" y="3437418"/>
              <a:ext cx="113805" cy="331693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원호 9"/>
            <p:cNvSpPr/>
            <p:nvPr/>
          </p:nvSpPr>
          <p:spPr>
            <a:xfrm rot="10800000">
              <a:off x="5154887" y="3333737"/>
              <a:ext cx="151557" cy="558131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83C8D6-2F7F-48B6-2B89-D8F38EAED5BF}"/>
              </a:ext>
            </a:extLst>
          </p:cNvPr>
          <p:cNvGrpSpPr/>
          <p:nvPr/>
        </p:nvGrpSpPr>
        <p:grpSpPr>
          <a:xfrm>
            <a:off x="3711388" y="3903495"/>
            <a:ext cx="3295699" cy="1218903"/>
            <a:chOff x="3711388" y="3394393"/>
            <a:chExt cx="3295699" cy="121890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DDF0E7B-6CF1-1B5A-BD97-1D689A290AD3}"/>
                </a:ext>
              </a:extLst>
            </p:cNvPr>
            <p:cNvSpPr/>
            <p:nvPr/>
          </p:nvSpPr>
          <p:spPr>
            <a:xfrm>
              <a:off x="3711388" y="4055165"/>
              <a:ext cx="3295699" cy="558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E85D6E6-4F6F-CE77-C33E-55779B5E047F}"/>
                </a:ext>
              </a:extLst>
            </p:cNvPr>
            <p:cNvSpPr/>
            <p:nvPr/>
          </p:nvSpPr>
          <p:spPr>
            <a:xfrm>
              <a:off x="3770680" y="3394393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82FEBCB-4E22-B287-C579-7C5EFD508187}"/>
                </a:ext>
              </a:extLst>
            </p:cNvPr>
            <p:cNvSpPr/>
            <p:nvPr/>
          </p:nvSpPr>
          <p:spPr>
            <a:xfrm>
              <a:off x="4612512" y="4109648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BA7E5C9-0F73-239D-FC9E-AFDEC0B2BF7C}"/>
                </a:ext>
              </a:extLst>
            </p:cNvPr>
            <p:cNvSpPr/>
            <p:nvPr/>
          </p:nvSpPr>
          <p:spPr>
            <a:xfrm>
              <a:off x="5403613" y="4109648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32A7B44-A7E8-BC00-83F8-3B5ABF2E1BE5}"/>
                </a:ext>
              </a:extLst>
            </p:cNvPr>
            <p:cNvSpPr/>
            <p:nvPr/>
          </p:nvSpPr>
          <p:spPr>
            <a:xfrm>
              <a:off x="6194715" y="4109648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9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E6CD51-1C5B-72B7-3124-0E8467328294}"/>
              </a:ext>
            </a:extLst>
          </p:cNvPr>
          <p:cNvSpPr txBox="1"/>
          <p:nvPr/>
        </p:nvSpPr>
        <p:spPr>
          <a:xfrm>
            <a:off x="4710799" y="5178769"/>
            <a:ext cx="3653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 err="1"/>
              <a:t>will_go_waypoint</a:t>
            </a:r>
            <a:r>
              <a:rPr lang="en-US" altLang="ko-KR" sz="2000" b="1" dirty="0"/>
              <a:t> Queue</a:t>
            </a:r>
            <a:endParaRPr lang="ko-KR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447" y="1479176"/>
            <a:ext cx="11358282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542368" y="2989731"/>
            <a:ext cx="6463557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711388" y="1999129"/>
            <a:ext cx="7915845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" idx="1"/>
          </p:cNvCxnSpPr>
          <p:nvPr/>
        </p:nvCxnSpPr>
        <p:spPr>
          <a:xfrm flipH="1">
            <a:off x="394447" y="1999129"/>
            <a:ext cx="1317812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236247" y="1618130"/>
            <a:ext cx="331712" cy="735107"/>
            <a:chOff x="3209352" y="1618130"/>
            <a:chExt cx="331712" cy="735107"/>
          </a:xfrm>
        </p:grpSpPr>
        <p:sp>
          <p:nvSpPr>
            <p:cNvPr id="18" name="직사각형 17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01904" y="1622614"/>
            <a:ext cx="331712" cy="735107"/>
            <a:chOff x="3209352" y="1618130"/>
            <a:chExt cx="331712" cy="735107"/>
          </a:xfrm>
        </p:grpSpPr>
        <p:sp>
          <p:nvSpPr>
            <p:cNvPr id="26" name="직사각형 25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 rot="5400000">
            <a:off x="2523553" y="945767"/>
            <a:ext cx="331712" cy="735107"/>
            <a:chOff x="3209352" y="1618130"/>
            <a:chExt cx="331712" cy="735107"/>
          </a:xfrm>
        </p:grpSpPr>
        <p:sp>
          <p:nvSpPr>
            <p:cNvPr id="34" name="직사각형 33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 rot="5400000">
            <a:off x="2523553" y="2317385"/>
            <a:ext cx="331712" cy="735107"/>
            <a:chOff x="3209352" y="1618130"/>
            <a:chExt cx="331712" cy="735107"/>
          </a:xfrm>
        </p:grpSpPr>
        <p:sp>
          <p:nvSpPr>
            <p:cNvPr id="40" name="직사각형 39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2689410" y="3088342"/>
            <a:ext cx="0" cy="3491752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89410" y="389968"/>
            <a:ext cx="0" cy="667867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5252" y="5525069"/>
            <a:ext cx="430479" cy="9214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0911" y="4338919"/>
            <a:ext cx="456953" cy="458441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2119464" y="4272895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30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564767" y="1479156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31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112795" y="363680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32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6682781" y="1994228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33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31585" y="4311536"/>
            <a:ext cx="1067105" cy="566037"/>
            <a:chOff x="5154887" y="3325831"/>
            <a:chExt cx="1067105" cy="566037"/>
          </a:xfrm>
        </p:grpSpPr>
        <p:sp>
          <p:nvSpPr>
            <p:cNvPr id="6" name="원호 5"/>
            <p:cNvSpPr/>
            <p:nvPr/>
          </p:nvSpPr>
          <p:spPr>
            <a:xfrm>
              <a:off x="5903742" y="3429000"/>
              <a:ext cx="113805" cy="331693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원호 6"/>
            <p:cNvSpPr/>
            <p:nvPr/>
          </p:nvSpPr>
          <p:spPr>
            <a:xfrm>
              <a:off x="6070435" y="3325831"/>
              <a:ext cx="151557" cy="558131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원호 7"/>
            <p:cNvSpPr/>
            <p:nvPr/>
          </p:nvSpPr>
          <p:spPr>
            <a:xfrm rot="10800000">
              <a:off x="5389704" y="3437418"/>
              <a:ext cx="113805" cy="331693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원호 9"/>
            <p:cNvSpPr/>
            <p:nvPr/>
          </p:nvSpPr>
          <p:spPr>
            <a:xfrm rot="10800000">
              <a:off x="5154887" y="3333737"/>
              <a:ext cx="151557" cy="558131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59F9DE-2F8E-8E1B-1754-F51BAF561C6D}"/>
              </a:ext>
            </a:extLst>
          </p:cNvPr>
          <p:cNvGrpSpPr/>
          <p:nvPr/>
        </p:nvGrpSpPr>
        <p:grpSpPr>
          <a:xfrm>
            <a:off x="3711388" y="3965541"/>
            <a:ext cx="3295699" cy="1156857"/>
            <a:chOff x="3711388" y="3456439"/>
            <a:chExt cx="3295699" cy="11568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58CE69E-1CE8-6884-1624-B0425F843B6B}"/>
                </a:ext>
              </a:extLst>
            </p:cNvPr>
            <p:cNvSpPr/>
            <p:nvPr/>
          </p:nvSpPr>
          <p:spPr>
            <a:xfrm>
              <a:off x="3711388" y="4055165"/>
              <a:ext cx="3295699" cy="558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BD2D7EE-89C2-4264-9A39-2635AC3A8D61}"/>
                </a:ext>
              </a:extLst>
            </p:cNvPr>
            <p:cNvSpPr/>
            <p:nvPr/>
          </p:nvSpPr>
          <p:spPr>
            <a:xfrm>
              <a:off x="3817382" y="3456439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CA77A6E-FF53-5054-DADB-ABA7526C2422}"/>
                </a:ext>
              </a:extLst>
            </p:cNvPr>
            <p:cNvSpPr/>
            <p:nvPr/>
          </p:nvSpPr>
          <p:spPr>
            <a:xfrm>
              <a:off x="4408457" y="4100534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507E699-BBF3-B81E-0B6F-59E0FE7EC0A5}"/>
                </a:ext>
              </a:extLst>
            </p:cNvPr>
            <p:cNvSpPr/>
            <p:nvPr/>
          </p:nvSpPr>
          <p:spPr>
            <a:xfrm>
              <a:off x="5161245" y="4089405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9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447" y="1479176"/>
            <a:ext cx="11358282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542368" y="2989731"/>
            <a:ext cx="6463557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711388" y="1999129"/>
            <a:ext cx="7915845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" idx="1"/>
          </p:cNvCxnSpPr>
          <p:nvPr/>
        </p:nvCxnSpPr>
        <p:spPr>
          <a:xfrm flipH="1">
            <a:off x="394447" y="1999129"/>
            <a:ext cx="1317812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236247" y="1618130"/>
            <a:ext cx="331712" cy="735107"/>
            <a:chOff x="3209352" y="1618130"/>
            <a:chExt cx="331712" cy="735107"/>
          </a:xfrm>
        </p:grpSpPr>
        <p:sp>
          <p:nvSpPr>
            <p:cNvPr id="18" name="직사각형 17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01904" y="1622614"/>
            <a:ext cx="331712" cy="735107"/>
            <a:chOff x="3209352" y="1618130"/>
            <a:chExt cx="331712" cy="735107"/>
          </a:xfrm>
        </p:grpSpPr>
        <p:sp>
          <p:nvSpPr>
            <p:cNvPr id="26" name="직사각형 25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 rot="5400000">
            <a:off x="2523553" y="945767"/>
            <a:ext cx="331712" cy="735107"/>
            <a:chOff x="3209352" y="1618130"/>
            <a:chExt cx="331712" cy="735107"/>
          </a:xfrm>
        </p:grpSpPr>
        <p:sp>
          <p:nvSpPr>
            <p:cNvPr id="34" name="직사각형 33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 rot="5400000">
            <a:off x="2523553" y="2317385"/>
            <a:ext cx="331712" cy="735107"/>
            <a:chOff x="3209352" y="1618130"/>
            <a:chExt cx="331712" cy="735107"/>
          </a:xfrm>
        </p:grpSpPr>
        <p:sp>
          <p:nvSpPr>
            <p:cNvPr id="40" name="직사각형 39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2689410" y="3088342"/>
            <a:ext cx="0" cy="3491752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89410" y="389968"/>
            <a:ext cx="0" cy="667867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5252" y="5525069"/>
            <a:ext cx="430479" cy="9214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0911" y="3792855"/>
            <a:ext cx="456953" cy="458441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2119464" y="4272895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30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564767" y="1479156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31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112795" y="363680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32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6682781" y="1994228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33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02537" y="3772882"/>
            <a:ext cx="1067105" cy="566037"/>
            <a:chOff x="5154887" y="3325831"/>
            <a:chExt cx="1067105" cy="566037"/>
          </a:xfrm>
        </p:grpSpPr>
        <p:sp>
          <p:nvSpPr>
            <p:cNvPr id="6" name="원호 5"/>
            <p:cNvSpPr/>
            <p:nvPr/>
          </p:nvSpPr>
          <p:spPr>
            <a:xfrm>
              <a:off x="5903742" y="3429000"/>
              <a:ext cx="113805" cy="331693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원호 6"/>
            <p:cNvSpPr/>
            <p:nvPr/>
          </p:nvSpPr>
          <p:spPr>
            <a:xfrm>
              <a:off x="6070435" y="3325831"/>
              <a:ext cx="151557" cy="558131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원호 7"/>
            <p:cNvSpPr/>
            <p:nvPr/>
          </p:nvSpPr>
          <p:spPr>
            <a:xfrm rot="10800000">
              <a:off x="5389704" y="3437418"/>
              <a:ext cx="113805" cy="331693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원호 9"/>
            <p:cNvSpPr/>
            <p:nvPr/>
          </p:nvSpPr>
          <p:spPr>
            <a:xfrm rot="10800000">
              <a:off x="5154887" y="3333737"/>
              <a:ext cx="151557" cy="558131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8E058C-5423-5584-9226-46908A485C91}"/>
              </a:ext>
            </a:extLst>
          </p:cNvPr>
          <p:cNvGrpSpPr/>
          <p:nvPr/>
        </p:nvGrpSpPr>
        <p:grpSpPr>
          <a:xfrm>
            <a:off x="3711388" y="3889755"/>
            <a:ext cx="3295699" cy="1232643"/>
            <a:chOff x="3711388" y="3380653"/>
            <a:chExt cx="3295699" cy="12326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A0B78B-4CA8-A811-ADF0-408824F2EC56}"/>
                </a:ext>
              </a:extLst>
            </p:cNvPr>
            <p:cNvSpPr/>
            <p:nvPr/>
          </p:nvSpPr>
          <p:spPr>
            <a:xfrm>
              <a:off x="3711388" y="4055165"/>
              <a:ext cx="3295699" cy="558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3211CEF-1E9F-8E8C-C208-9452A61A299E}"/>
                </a:ext>
              </a:extLst>
            </p:cNvPr>
            <p:cNvSpPr/>
            <p:nvPr/>
          </p:nvSpPr>
          <p:spPr>
            <a:xfrm>
              <a:off x="3802170" y="3380653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A662419-582D-10A5-0096-75C3B49787C7}"/>
                </a:ext>
              </a:extLst>
            </p:cNvPr>
            <p:cNvSpPr/>
            <p:nvPr/>
          </p:nvSpPr>
          <p:spPr>
            <a:xfrm>
              <a:off x="4495921" y="4109648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9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447" y="1479176"/>
            <a:ext cx="11358282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542368" y="2989731"/>
            <a:ext cx="6463557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711388" y="1999129"/>
            <a:ext cx="7915845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" idx="1"/>
          </p:cNvCxnSpPr>
          <p:nvPr/>
        </p:nvCxnSpPr>
        <p:spPr>
          <a:xfrm flipH="1">
            <a:off x="394447" y="1999129"/>
            <a:ext cx="1317812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236247" y="1618130"/>
            <a:ext cx="331712" cy="735107"/>
            <a:chOff x="3209352" y="1618130"/>
            <a:chExt cx="331712" cy="735107"/>
          </a:xfrm>
        </p:grpSpPr>
        <p:sp>
          <p:nvSpPr>
            <p:cNvPr id="18" name="직사각형 17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01904" y="1622614"/>
            <a:ext cx="331712" cy="735107"/>
            <a:chOff x="3209352" y="1618130"/>
            <a:chExt cx="331712" cy="735107"/>
          </a:xfrm>
        </p:grpSpPr>
        <p:sp>
          <p:nvSpPr>
            <p:cNvPr id="26" name="직사각형 25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 rot="5400000">
            <a:off x="2523553" y="945767"/>
            <a:ext cx="331712" cy="735107"/>
            <a:chOff x="3209352" y="1618130"/>
            <a:chExt cx="331712" cy="735107"/>
          </a:xfrm>
        </p:grpSpPr>
        <p:sp>
          <p:nvSpPr>
            <p:cNvPr id="34" name="직사각형 33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 rot="5400000">
            <a:off x="2523553" y="2317385"/>
            <a:ext cx="331712" cy="735107"/>
            <a:chOff x="3209352" y="1618130"/>
            <a:chExt cx="331712" cy="735107"/>
          </a:xfrm>
        </p:grpSpPr>
        <p:sp>
          <p:nvSpPr>
            <p:cNvPr id="40" name="직사각형 39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2689410" y="3088342"/>
            <a:ext cx="0" cy="3491752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89410" y="389968"/>
            <a:ext cx="0" cy="667867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5252" y="5525069"/>
            <a:ext cx="430479" cy="9214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0911" y="3135787"/>
            <a:ext cx="456953" cy="458441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2119464" y="4272895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30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564767" y="1479156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31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112795" y="363680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32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6682781" y="1994228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33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02537" y="3120923"/>
            <a:ext cx="1067105" cy="566037"/>
            <a:chOff x="5154887" y="3325831"/>
            <a:chExt cx="1067105" cy="566037"/>
          </a:xfrm>
        </p:grpSpPr>
        <p:sp>
          <p:nvSpPr>
            <p:cNvPr id="6" name="원호 5"/>
            <p:cNvSpPr/>
            <p:nvPr/>
          </p:nvSpPr>
          <p:spPr>
            <a:xfrm>
              <a:off x="5903742" y="3429000"/>
              <a:ext cx="113805" cy="331693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원호 6"/>
            <p:cNvSpPr/>
            <p:nvPr/>
          </p:nvSpPr>
          <p:spPr>
            <a:xfrm>
              <a:off x="6070435" y="3325831"/>
              <a:ext cx="151557" cy="558131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원호 7"/>
            <p:cNvSpPr/>
            <p:nvPr/>
          </p:nvSpPr>
          <p:spPr>
            <a:xfrm rot="10800000">
              <a:off x="5389704" y="3437418"/>
              <a:ext cx="113805" cy="331693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원호 9"/>
            <p:cNvSpPr/>
            <p:nvPr/>
          </p:nvSpPr>
          <p:spPr>
            <a:xfrm rot="10800000">
              <a:off x="5154887" y="3333737"/>
              <a:ext cx="151557" cy="558131"/>
            </a:xfrm>
            <a:prstGeom prst="arc">
              <a:avLst>
                <a:gd name="adj1" fmla="val 16200000"/>
                <a:gd name="adj2" fmla="val 5727617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F1ED0E-BEA8-5416-20E3-7C1F2A091DBD}"/>
              </a:ext>
            </a:extLst>
          </p:cNvPr>
          <p:cNvGrpSpPr/>
          <p:nvPr/>
        </p:nvGrpSpPr>
        <p:grpSpPr>
          <a:xfrm>
            <a:off x="3711388" y="3903039"/>
            <a:ext cx="3295699" cy="1219359"/>
            <a:chOff x="3711388" y="3393937"/>
            <a:chExt cx="3295699" cy="12193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D6F0F6-F0DA-3C42-53EF-89DB3FE3A628}"/>
                </a:ext>
              </a:extLst>
            </p:cNvPr>
            <p:cNvSpPr/>
            <p:nvPr/>
          </p:nvSpPr>
          <p:spPr>
            <a:xfrm>
              <a:off x="3711388" y="4055165"/>
              <a:ext cx="3295699" cy="558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F977A00-22F0-A513-AAA5-C4553A4F22F2}"/>
                </a:ext>
              </a:extLst>
            </p:cNvPr>
            <p:cNvSpPr/>
            <p:nvPr/>
          </p:nvSpPr>
          <p:spPr>
            <a:xfrm>
              <a:off x="3802170" y="3393937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9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447" y="1479176"/>
            <a:ext cx="11358282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542368" y="2989731"/>
            <a:ext cx="6463557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711388" y="1999129"/>
            <a:ext cx="7915845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" idx="1"/>
          </p:cNvCxnSpPr>
          <p:nvPr/>
        </p:nvCxnSpPr>
        <p:spPr>
          <a:xfrm flipH="1">
            <a:off x="394447" y="1999129"/>
            <a:ext cx="1317812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236247" y="1618130"/>
            <a:ext cx="331712" cy="735107"/>
            <a:chOff x="3209352" y="1618130"/>
            <a:chExt cx="331712" cy="735107"/>
          </a:xfrm>
        </p:grpSpPr>
        <p:sp>
          <p:nvSpPr>
            <p:cNvPr id="18" name="직사각형 17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01904" y="1622614"/>
            <a:ext cx="331712" cy="735107"/>
            <a:chOff x="3209352" y="1618130"/>
            <a:chExt cx="331712" cy="735107"/>
          </a:xfrm>
        </p:grpSpPr>
        <p:sp>
          <p:nvSpPr>
            <p:cNvPr id="26" name="직사각형 25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 rot="5400000">
            <a:off x="2523553" y="945767"/>
            <a:ext cx="331712" cy="735107"/>
            <a:chOff x="3209352" y="1618130"/>
            <a:chExt cx="331712" cy="735107"/>
          </a:xfrm>
        </p:grpSpPr>
        <p:sp>
          <p:nvSpPr>
            <p:cNvPr id="34" name="직사각형 33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 rot="5400000">
            <a:off x="2523553" y="2317385"/>
            <a:ext cx="331712" cy="735107"/>
            <a:chOff x="3209352" y="1618130"/>
            <a:chExt cx="331712" cy="735107"/>
          </a:xfrm>
        </p:grpSpPr>
        <p:sp>
          <p:nvSpPr>
            <p:cNvPr id="40" name="직사각형 39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2689410" y="3088342"/>
            <a:ext cx="0" cy="3491752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89410" y="389968"/>
            <a:ext cx="0" cy="667867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5252" y="5525069"/>
            <a:ext cx="430479" cy="9214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12014" y="2295890"/>
            <a:ext cx="456953" cy="458441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2119464" y="4272895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30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564767" y="1479156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31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112795" y="363680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32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6682781" y="1994228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33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2" name="원호 1"/>
          <p:cNvSpPr/>
          <p:nvPr/>
        </p:nvSpPr>
        <p:spPr>
          <a:xfrm>
            <a:off x="3122442" y="2438401"/>
            <a:ext cx="113805" cy="331693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원호 2"/>
          <p:cNvSpPr/>
          <p:nvPr/>
        </p:nvSpPr>
        <p:spPr>
          <a:xfrm>
            <a:off x="3289135" y="2335232"/>
            <a:ext cx="151557" cy="558131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원호 5"/>
          <p:cNvSpPr/>
          <p:nvPr/>
        </p:nvSpPr>
        <p:spPr>
          <a:xfrm rot="10800000">
            <a:off x="2608404" y="2446819"/>
            <a:ext cx="113805" cy="331693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원호 6"/>
          <p:cNvSpPr/>
          <p:nvPr/>
        </p:nvSpPr>
        <p:spPr>
          <a:xfrm rot="10800000">
            <a:off x="2373587" y="2343138"/>
            <a:ext cx="151557" cy="558131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BD454F-0DB4-0379-D803-771C952C818C}"/>
              </a:ext>
            </a:extLst>
          </p:cNvPr>
          <p:cNvSpPr/>
          <p:nvPr/>
        </p:nvSpPr>
        <p:spPr>
          <a:xfrm>
            <a:off x="3711388" y="4564267"/>
            <a:ext cx="3295699" cy="558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447" y="1479176"/>
            <a:ext cx="11358282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542368" y="2989731"/>
            <a:ext cx="6463557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711388" y="1999129"/>
            <a:ext cx="7915845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" idx="1"/>
          </p:cNvCxnSpPr>
          <p:nvPr/>
        </p:nvCxnSpPr>
        <p:spPr>
          <a:xfrm flipH="1">
            <a:off x="394447" y="1999129"/>
            <a:ext cx="1317812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236247" y="1618130"/>
            <a:ext cx="331712" cy="735107"/>
            <a:chOff x="3209352" y="1618130"/>
            <a:chExt cx="331712" cy="735107"/>
          </a:xfrm>
        </p:grpSpPr>
        <p:sp>
          <p:nvSpPr>
            <p:cNvPr id="18" name="직사각형 17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01904" y="1622614"/>
            <a:ext cx="331712" cy="735107"/>
            <a:chOff x="3209352" y="1618130"/>
            <a:chExt cx="331712" cy="735107"/>
          </a:xfrm>
        </p:grpSpPr>
        <p:sp>
          <p:nvSpPr>
            <p:cNvPr id="26" name="직사각형 25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 rot="5400000">
            <a:off x="2523553" y="945767"/>
            <a:ext cx="331712" cy="735107"/>
            <a:chOff x="3209352" y="1618130"/>
            <a:chExt cx="331712" cy="735107"/>
          </a:xfrm>
        </p:grpSpPr>
        <p:sp>
          <p:nvSpPr>
            <p:cNvPr id="34" name="직사각형 33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 rot="5400000">
            <a:off x="2523553" y="2317385"/>
            <a:ext cx="331712" cy="735107"/>
            <a:chOff x="3209352" y="1618130"/>
            <a:chExt cx="331712" cy="735107"/>
          </a:xfrm>
        </p:grpSpPr>
        <p:sp>
          <p:nvSpPr>
            <p:cNvPr id="40" name="직사각형 39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2689410" y="3088342"/>
            <a:ext cx="0" cy="3491752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89410" y="389968"/>
            <a:ext cx="0" cy="667867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786560" y="1776037"/>
            <a:ext cx="430479" cy="9214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12014" y="2295890"/>
            <a:ext cx="456953" cy="458441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2119464" y="4272895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30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564767" y="1479156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31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112795" y="363680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32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6682781" y="1994228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33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2" name="원호 1"/>
          <p:cNvSpPr/>
          <p:nvPr/>
        </p:nvSpPr>
        <p:spPr>
          <a:xfrm>
            <a:off x="3122442" y="2438401"/>
            <a:ext cx="113805" cy="331693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원호 2"/>
          <p:cNvSpPr/>
          <p:nvPr/>
        </p:nvSpPr>
        <p:spPr>
          <a:xfrm>
            <a:off x="3289135" y="2335232"/>
            <a:ext cx="151557" cy="558131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원호 5"/>
          <p:cNvSpPr/>
          <p:nvPr/>
        </p:nvSpPr>
        <p:spPr>
          <a:xfrm rot="10800000">
            <a:off x="2608404" y="2446819"/>
            <a:ext cx="113805" cy="331693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원호 6"/>
          <p:cNvSpPr/>
          <p:nvPr/>
        </p:nvSpPr>
        <p:spPr>
          <a:xfrm rot="10800000">
            <a:off x="2373587" y="2343138"/>
            <a:ext cx="151557" cy="558131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BD454F-0DB4-0379-D803-771C952C818C}"/>
              </a:ext>
            </a:extLst>
          </p:cNvPr>
          <p:cNvSpPr/>
          <p:nvPr/>
        </p:nvSpPr>
        <p:spPr>
          <a:xfrm>
            <a:off x="3711388" y="4564267"/>
            <a:ext cx="3295699" cy="558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3E0404C-F073-61B0-73E2-78945A35B86F}"/>
              </a:ext>
            </a:extLst>
          </p:cNvPr>
          <p:cNvSpPr/>
          <p:nvPr/>
        </p:nvSpPr>
        <p:spPr>
          <a:xfrm rot="8608054">
            <a:off x="3291898" y="2503284"/>
            <a:ext cx="684000" cy="1658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AEC9A-5756-F57A-5B0F-27CBD7D37E38}"/>
              </a:ext>
            </a:extLst>
          </p:cNvPr>
          <p:cNvSpPr txBox="1"/>
          <p:nvPr/>
        </p:nvSpPr>
        <p:spPr>
          <a:xfrm>
            <a:off x="3765277" y="2662054"/>
            <a:ext cx="3187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“</a:t>
            </a:r>
            <a:r>
              <a:rPr lang="ko-KR" altLang="en-US" sz="2000" b="1" dirty="0"/>
              <a:t>나는</a:t>
            </a:r>
            <a:r>
              <a:rPr lang="en-US" altLang="ko-KR" sz="2000" b="1" dirty="0"/>
              <a:t> 33</a:t>
            </a:r>
            <a:r>
              <a:rPr lang="ko-KR" altLang="en-US" sz="2000" b="1" dirty="0"/>
              <a:t>번 </a:t>
            </a:r>
            <a:r>
              <a:rPr lang="en-US" altLang="ko-KR" sz="2000" b="1" dirty="0"/>
              <a:t>Road</a:t>
            </a:r>
            <a:r>
              <a:rPr lang="ko-KR" altLang="en-US" sz="2000" b="1" dirty="0"/>
              <a:t>에 있어</a:t>
            </a:r>
            <a:r>
              <a:rPr lang="en-US" altLang="ko-KR" sz="2000" b="1" dirty="0"/>
              <a:t>”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922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447" y="1479176"/>
            <a:ext cx="11358282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542368" y="2989731"/>
            <a:ext cx="6463557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711388" y="1999129"/>
            <a:ext cx="7915845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" idx="1"/>
          </p:cNvCxnSpPr>
          <p:nvPr/>
        </p:nvCxnSpPr>
        <p:spPr>
          <a:xfrm flipH="1">
            <a:off x="394447" y="1999129"/>
            <a:ext cx="1317812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236247" y="1618130"/>
            <a:ext cx="331712" cy="735107"/>
            <a:chOff x="3209352" y="1618130"/>
            <a:chExt cx="331712" cy="735107"/>
          </a:xfrm>
        </p:grpSpPr>
        <p:sp>
          <p:nvSpPr>
            <p:cNvPr id="18" name="직사각형 17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01904" y="1622614"/>
            <a:ext cx="331712" cy="735107"/>
            <a:chOff x="3209352" y="1618130"/>
            <a:chExt cx="331712" cy="735107"/>
          </a:xfrm>
        </p:grpSpPr>
        <p:sp>
          <p:nvSpPr>
            <p:cNvPr id="26" name="직사각형 25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 rot="5400000">
            <a:off x="2523553" y="945767"/>
            <a:ext cx="331712" cy="735107"/>
            <a:chOff x="3209352" y="1618130"/>
            <a:chExt cx="331712" cy="735107"/>
          </a:xfrm>
        </p:grpSpPr>
        <p:sp>
          <p:nvSpPr>
            <p:cNvPr id="34" name="직사각형 33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 rot="5400000">
            <a:off x="2523553" y="2317385"/>
            <a:ext cx="331712" cy="735107"/>
            <a:chOff x="3209352" y="1618130"/>
            <a:chExt cx="331712" cy="735107"/>
          </a:xfrm>
        </p:grpSpPr>
        <p:sp>
          <p:nvSpPr>
            <p:cNvPr id="40" name="직사각형 39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2689410" y="3088342"/>
            <a:ext cx="0" cy="3491752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89410" y="389968"/>
            <a:ext cx="0" cy="667867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786560" y="1776037"/>
            <a:ext cx="430479" cy="9214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12014" y="2295890"/>
            <a:ext cx="456953" cy="458441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2119464" y="4272895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30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564767" y="1479156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31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112795" y="363680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32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6682781" y="1994228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33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2" name="원호 1"/>
          <p:cNvSpPr/>
          <p:nvPr/>
        </p:nvSpPr>
        <p:spPr>
          <a:xfrm>
            <a:off x="3122442" y="2438401"/>
            <a:ext cx="113805" cy="331693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원호 2"/>
          <p:cNvSpPr/>
          <p:nvPr/>
        </p:nvSpPr>
        <p:spPr>
          <a:xfrm>
            <a:off x="3289135" y="2335232"/>
            <a:ext cx="151557" cy="558131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원호 5"/>
          <p:cNvSpPr/>
          <p:nvPr/>
        </p:nvSpPr>
        <p:spPr>
          <a:xfrm rot="10800000">
            <a:off x="2608404" y="2446819"/>
            <a:ext cx="113805" cy="331693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원호 6"/>
          <p:cNvSpPr/>
          <p:nvPr/>
        </p:nvSpPr>
        <p:spPr>
          <a:xfrm rot="10800000">
            <a:off x="2373587" y="2343138"/>
            <a:ext cx="151557" cy="558131"/>
          </a:xfrm>
          <a:prstGeom prst="arc">
            <a:avLst>
              <a:gd name="adj1" fmla="val 16200000"/>
              <a:gd name="adj2" fmla="val 5727617"/>
            </a:avLst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3E0404C-F073-61B0-73E2-78945A35B86F}"/>
              </a:ext>
            </a:extLst>
          </p:cNvPr>
          <p:cNvSpPr/>
          <p:nvPr/>
        </p:nvSpPr>
        <p:spPr>
          <a:xfrm rot="8608054">
            <a:off x="3291898" y="2503284"/>
            <a:ext cx="684000" cy="1658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AEC9A-5756-F57A-5B0F-27CBD7D37E38}"/>
              </a:ext>
            </a:extLst>
          </p:cNvPr>
          <p:cNvSpPr txBox="1"/>
          <p:nvPr/>
        </p:nvSpPr>
        <p:spPr>
          <a:xfrm>
            <a:off x="3765277" y="2662054"/>
            <a:ext cx="3187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“</a:t>
            </a:r>
            <a:r>
              <a:rPr lang="ko-KR" altLang="en-US" sz="2000" b="1" dirty="0"/>
              <a:t>나는</a:t>
            </a:r>
            <a:r>
              <a:rPr lang="en-US" altLang="ko-KR" sz="2000" b="1" dirty="0"/>
              <a:t> 33</a:t>
            </a:r>
            <a:r>
              <a:rPr lang="ko-KR" altLang="en-US" sz="2000" b="1" dirty="0"/>
              <a:t>번 </a:t>
            </a:r>
            <a:r>
              <a:rPr lang="en-US" altLang="ko-KR" sz="2000" b="1" dirty="0"/>
              <a:t>Road</a:t>
            </a:r>
            <a:r>
              <a:rPr lang="ko-KR" altLang="en-US" sz="2000" b="1" dirty="0"/>
              <a:t>에 있어</a:t>
            </a:r>
            <a:r>
              <a:rPr lang="en-US" altLang="ko-KR" sz="2000" b="1" dirty="0"/>
              <a:t>”</a:t>
            </a:r>
            <a:endParaRPr lang="ko-KR" altLang="en-US" sz="2000" b="1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6A002AF-06E5-617D-B88E-EF247D27127B}"/>
              </a:ext>
            </a:extLst>
          </p:cNvPr>
          <p:cNvGrpSpPr/>
          <p:nvPr/>
        </p:nvGrpSpPr>
        <p:grpSpPr>
          <a:xfrm>
            <a:off x="3711388" y="4507882"/>
            <a:ext cx="5148082" cy="598329"/>
            <a:chOff x="3687805" y="4049574"/>
            <a:chExt cx="5148082" cy="59832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7A5932-BE12-299A-93AF-7884A55C7D44}"/>
                </a:ext>
              </a:extLst>
            </p:cNvPr>
            <p:cNvSpPr/>
            <p:nvPr/>
          </p:nvSpPr>
          <p:spPr>
            <a:xfrm>
              <a:off x="3687805" y="4089772"/>
              <a:ext cx="5148082" cy="558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C1FF747-024D-5BFA-EAAF-225F6C639CEE}"/>
                </a:ext>
              </a:extLst>
            </p:cNvPr>
            <p:cNvSpPr/>
            <p:nvPr/>
          </p:nvSpPr>
          <p:spPr>
            <a:xfrm>
              <a:off x="3868322" y="4144255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2602F7F-8255-7769-3689-994732DDD4B6}"/>
                </a:ext>
              </a:extLst>
            </p:cNvPr>
            <p:cNvSpPr/>
            <p:nvPr/>
          </p:nvSpPr>
          <p:spPr>
            <a:xfrm>
              <a:off x="4588929" y="4144255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88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02E6468-B0EF-2E61-1F86-B4342E9B781C}"/>
                </a:ext>
              </a:extLst>
            </p:cNvPr>
            <p:cNvSpPr/>
            <p:nvPr/>
          </p:nvSpPr>
          <p:spPr>
            <a:xfrm>
              <a:off x="5380030" y="4144255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89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9A662F9-DA7A-9112-7840-82250DDF4F91}"/>
                </a:ext>
              </a:extLst>
            </p:cNvPr>
            <p:cNvSpPr/>
            <p:nvPr/>
          </p:nvSpPr>
          <p:spPr>
            <a:xfrm>
              <a:off x="6171132" y="4144255"/>
              <a:ext cx="540090" cy="44916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90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EA16C3-288E-D049-63E6-C2245A9791DE}"/>
                </a:ext>
              </a:extLst>
            </p:cNvPr>
            <p:cNvSpPr txBox="1"/>
            <p:nvPr/>
          </p:nvSpPr>
          <p:spPr>
            <a:xfrm>
              <a:off x="7062983" y="4049574"/>
              <a:ext cx="1632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.  .  .</a:t>
              </a:r>
              <a:endParaRPr lang="ko-KR" altLang="en-US" sz="2400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7B805A-6709-BCE2-8647-1513299A2502}"/>
              </a:ext>
            </a:extLst>
          </p:cNvPr>
          <p:cNvGrpSpPr/>
          <p:nvPr/>
        </p:nvGrpSpPr>
        <p:grpSpPr>
          <a:xfrm>
            <a:off x="8330449" y="2801255"/>
            <a:ext cx="2975929" cy="1502018"/>
            <a:chOff x="4101752" y="3011014"/>
            <a:chExt cx="3943671" cy="187911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C29C0C8-A806-937E-5DB8-DB02A0F69B2F}"/>
                </a:ext>
              </a:extLst>
            </p:cNvPr>
            <p:cNvGrpSpPr/>
            <p:nvPr/>
          </p:nvGrpSpPr>
          <p:grpSpPr>
            <a:xfrm>
              <a:off x="4101752" y="3011014"/>
              <a:ext cx="3943671" cy="1879116"/>
              <a:chOff x="4124164" y="3077795"/>
              <a:chExt cx="3943671" cy="1879116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B982B0D3-7CAC-E3E6-7DF7-29DE94DA4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4164" y="3077795"/>
                <a:ext cx="3943671" cy="1879116"/>
              </a:xfrm>
              <a:prstGeom prst="rect">
                <a:avLst/>
              </a:prstGeom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BFC10E1-9D36-B7FB-7C50-54533AA3089E}"/>
                  </a:ext>
                </a:extLst>
              </p:cNvPr>
              <p:cNvSpPr/>
              <p:nvPr/>
            </p:nvSpPr>
            <p:spPr>
              <a:xfrm>
                <a:off x="4208797" y="3341370"/>
                <a:ext cx="2068178" cy="66675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A708DC0-2CAF-3F6B-735B-B6B108FF4B02}"/>
                </a:ext>
              </a:extLst>
            </p:cNvPr>
            <p:cNvSpPr/>
            <p:nvPr/>
          </p:nvSpPr>
          <p:spPr>
            <a:xfrm>
              <a:off x="4616309" y="4160862"/>
              <a:ext cx="3193610" cy="349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3DA9D8A3-4B2C-6C72-2D84-22C4B03D2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241" y="2832107"/>
            <a:ext cx="1060578" cy="24230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357C0DB-F900-0FB1-6795-E12C4DD6F9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84" b="79416"/>
          <a:stretch/>
        </p:blipFill>
        <p:spPr>
          <a:xfrm>
            <a:off x="9429398" y="2799949"/>
            <a:ext cx="1470595" cy="2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상황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D3F9B229-1DEE-08E4-EBEB-747BB4E1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501963"/>
            <a:ext cx="11130509" cy="4320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404FD7-35B0-4F82-0967-8F320AA165E6}"/>
              </a:ext>
            </a:extLst>
          </p:cNvPr>
          <p:cNvSpPr txBox="1"/>
          <p:nvPr/>
        </p:nvSpPr>
        <p:spPr>
          <a:xfrm>
            <a:off x="4011930" y="5942464"/>
            <a:ext cx="5523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/>
              <a:t>차량은 랜덤속도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통신이 정상적인 상황</a:t>
            </a:r>
          </a:p>
        </p:txBody>
      </p:sp>
    </p:spTree>
    <p:extLst>
      <p:ext uri="{BB962C8B-B14F-4D97-AF65-F5344CB8AC3E}">
        <p14:creationId xmlns:p14="http://schemas.microsoft.com/office/powerpoint/2010/main" val="1040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000">
                <a:latin typeface="에스코어 드림 8 Heavy"/>
                <a:ea typeface="에스코어 드림 8 Heavy"/>
              </a:rPr>
              <a:t>CONTENTS</a:t>
            </a:r>
            <a:endParaRPr lang="ko-KR" altLang="en-US" sz="3000">
              <a:latin typeface="에스코어 드림 8 Heavy"/>
              <a:ea typeface="에스코어 드림 8 Heavy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98055" y="1241747"/>
            <a:ext cx="6400801" cy="437450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>
                <a:latin typeface="에스코어 드림 4 Regular"/>
                <a:ea typeface="에스코어 드림 4 Regular"/>
              </a:rPr>
              <a:t>개요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>
                <a:latin typeface="에스코어 드림 4 Regular"/>
                <a:ea typeface="에스코어 드림 4 Regular"/>
              </a:rPr>
              <a:t>목표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>
                <a:latin typeface="에스코어 드림 4 Regular"/>
                <a:ea typeface="에스코어 드림 4 Regular"/>
              </a:rPr>
              <a:t>기업의 요구도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>
                <a:latin typeface="에스코어 드림 4 Regular"/>
                <a:ea typeface="에스코어 드림 4 Regular"/>
              </a:rPr>
              <a:t>개발 내용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>
                <a:latin typeface="에스코어 드림 4 Regular"/>
                <a:ea typeface="에스코어 드림 4 Regular"/>
              </a:rPr>
              <a:t>진행 상황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>
                <a:latin typeface="에스코어 드림 4 Regular"/>
                <a:ea typeface="에스코어 드림 4 Regular"/>
              </a:rPr>
              <a:t>팀 구성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r>
              <a:rPr lang="ko-KR" altLang="en-US" sz="2700">
                <a:latin typeface="에스코어 드림 4 Regular"/>
                <a:ea typeface="에스코어 드림 4 Regular"/>
              </a:rPr>
              <a:t>예산 및 추후 발전 방향</a:t>
            </a:r>
          </a:p>
          <a:p>
            <a:pPr marL="0" indent="0">
              <a:buNone/>
              <a:defRPr/>
            </a:pPr>
            <a:endParaRPr lang="en-US" altLang="ko-KR"/>
          </a:p>
        </p:txBody>
      </p:sp>
      <p:cxnSp>
        <p:nvCxnSpPr>
          <p:cNvPr id="5" name="직선 연결선 4"/>
          <p:cNvCxnSpPr/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상황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D3F9B229-1DEE-08E4-EBEB-747BB4E1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501963"/>
            <a:ext cx="11130509" cy="4320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404FD7-35B0-4F82-0967-8F320AA165E6}"/>
              </a:ext>
            </a:extLst>
          </p:cNvPr>
          <p:cNvSpPr txBox="1"/>
          <p:nvPr/>
        </p:nvSpPr>
        <p:spPr>
          <a:xfrm>
            <a:off x="4011930" y="5942464"/>
            <a:ext cx="5523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/>
              <a:t>차량은 랜덤속도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통신이 정상적인 상황</a:t>
            </a:r>
          </a:p>
        </p:txBody>
      </p:sp>
    </p:spTree>
    <p:extLst>
      <p:ext uri="{BB962C8B-B14F-4D97-AF65-F5344CB8AC3E}">
        <p14:creationId xmlns:p14="http://schemas.microsoft.com/office/powerpoint/2010/main" val="1844758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상황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985B4076-8AEF-E58D-AA2B-F7F4B12C7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4" y="1501963"/>
            <a:ext cx="10785056" cy="4320000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D35C996-979F-DF29-6378-8D13869487CF}"/>
              </a:ext>
            </a:extLst>
          </p:cNvPr>
          <p:cNvCxnSpPr>
            <a:cxnSpLocks/>
          </p:cNvCxnSpPr>
          <p:nvPr/>
        </p:nvCxnSpPr>
        <p:spPr>
          <a:xfrm flipH="1">
            <a:off x="8023860" y="2171700"/>
            <a:ext cx="345719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AAC74A-EB41-FDB3-2227-43B946C5866C}"/>
              </a:ext>
            </a:extLst>
          </p:cNvPr>
          <p:cNvCxnSpPr>
            <a:cxnSpLocks/>
          </p:cNvCxnSpPr>
          <p:nvPr/>
        </p:nvCxnSpPr>
        <p:spPr>
          <a:xfrm flipH="1">
            <a:off x="8023860" y="2575560"/>
            <a:ext cx="345719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825E1560-018A-BC83-8E11-F3D00299501A}"/>
              </a:ext>
            </a:extLst>
          </p:cNvPr>
          <p:cNvSpPr/>
          <p:nvPr/>
        </p:nvSpPr>
        <p:spPr>
          <a:xfrm>
            <a:off x="6983730" y="2403697"/>
            <a:ext cx="1040130" cy="27092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93.3155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A46F6848-698A-1C32-C544-98DB2C55DBE2}"/>
              </a:ext>
            </a:extLst>
          </p:cNvPr>
          <p:cNvSpPr/>
          <p:nvPr/>
        </p:nvSpPr>
        <p:spPr>
          <a:xfrm>
            <a:off x="6983730" y="2016778"/>
            <a:ext cx="1040130" cy="27092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107.6938</a:t>
            </a:r>
            <a:endParaRPr lang="en-US" altLang="ko-KR" sz="1800" b="1" kern="0" spc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7FD58F-78A3-5CE7-2F2F-7E706A5257BE}"/>
              </a:ext>
            </a:extLst>
          </p:cNvPr>
          <p:cNvSpPr txBox="1"/>
          <p:nvPr/>
        </p:nvSpPr>
        <p:spPr>
          <a:xfrm>
            <a:off x="4011930" y="5942464"/>
            <a:ext cx="5523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/>
              <a:t>차량은 랜덤속도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통신이 비정상적인 상황</a:t>
            </a:r>
          </a:p>
        </p:txBody>
      </p:sp>
    </p:spTree>
    <p:extLst>
      <p:ext uri="{BB962C8B-B14F-4D97-AF65-F5344CB8AC3E}">
        <p14:creationId xmlns:p14="http://schemas.microsoft.com/office/powerpoint/2010/main" val="23357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8899" y="4171368"/>
            <a:ext cx="5772325" cy="1493842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21688" y="1192788"/>
            <a:ext cx="3402937" cy="44724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2" descr="S 토키즈 119 구급차 TK-109 응급차 자동차 구급대 긴급차량 경찰차 미니자동차 앰뷸런스]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702137" y="2908377"/>
            <a:ext cx="1408350" cy="140835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0804190">
            <a:off x="2082133" y="1961435"/>
            <a:ext cx="1499138" cy="149913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rot="10800000">
            <a:off x="3675062" y="2694778"/>
            <a:ext cx="2867421" cy="734221"/>
          </a:xfrm>
          <a:prstGeom prst="straightConnector1">
            <a:avLst/>
          </a:prstGeom>
          <a:ln w="3810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>
            <a:off x="4959954" y="2890932"/>
            <a:ext cx="409086" cy="4090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"/>
          <p:cNvSpPr txBox="1"/>
          <p:nvPr/>
        </p:nvSpPr>
        <p:spPr>
          <a:xfrm>
            <a:off x="4532654" y="2398016"/>
            <a:ext cx="2622371" cy="3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1</a:t>
            </a:r>
            <a:r>
              <a:rPr lang="ko-KR" altLang="en-US" sz="2000" b="1" dirty="0"/>
              <a:t>초 이상 통신두절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0" y="1563191"/>
            <a:ext cx="7444403" cy="393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“</a:t>
            </a:r>
            <a:r>
              <a:rPr lang="ko-KR" altLang="en-US" sz="2000" b="1" dirty="0"/>
              <a:t>전에 </a:t>
            </a:r>
            <a:r>
              <a:rPr lang="en-US" altLang="ko-KR" sz="2000" b="1" dirty="0"/>
              <a:t>40.8km/h</a:t>
            </a:r>
            <a:r>
              <a:rPr lang="ko-KR" altLang="en-US" sz="2000" b="1" dirty="0"/>
              <a:t>로 가고 있으니까 그 기준으로 맞춰야겠다</a:t>
            </a:r>
            <a:r>
              <a:rPr lang="en-US" altLang="ko-KR" sz="2000" b="1" dirty="0"/>
              <a:t>!”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9D50A25-C429-EB5F-9CFB-00DF3C9D68F9}"/>
              </a:ext>
            </a:extLst>
          </p:cNvPr>
          <p:cNvSpPr/>
          <p:nvPr/>
        </p:nvSpPr>
        <p:spPr>
          <a:xfrm rot="7016831">
            <a:off x="4352314" y="3799972"/>
            <a:ext cx="1365513" cy="183978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D43617C6-0278-25F3-82EC-0C46207152BB}"/>
              </a:ext>
            </a:extLst>
          </p:cNvPr>
          <p:cNvSpPr/>
          <p:nvPr/>
        </p:nvSpPr>
        <p:spPr>
          <a:xfrm>
            <a:off x="8447490" y="3859641"/>
            <a:ext cx="1583365" cy="305950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450189D-68A3-8B9F-CA2C-8325E7C417F2}"/>
              </a:ext>
            </a:extLst>
          </p:cNvPr>
          <p:cNvSpPr/>
          <p:nvPr/>
        </p:nvSpPr>
        <p:spPr>
          <a:xfrm>
            <a:off x="8447489" y="4165591"/>
            <a:ext cx="640283" cy="305950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93B2D56-F38E-3AC6-C37D-9376470A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상황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1" animBg="1"/>
      <p:bldP spid="18" grpId="2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0218" y="1487885"/>
            <a:ext cx="4582317" cy="8551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5172" y="4672723"/>
            <a:ext cx="1703895" cy="122880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702178" y="4507704"/>
            <a:ext cx="1606550" cy="1606550"/>
          </a:xfrm>
          <a:prstGeom prst="ellipse">
            <a:avLst/>
          </a:prstGeom>
          <a:solidFill>
            <a:schemeClr val="accent3">
              <a:alpha val="23000"/>
            </a:scheme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rot="16200000" flipH="1" flipV="1">
            <a:off x="4628955" y="3473648"/>
            <a:ext cx="1706563" cy="0"/>
          </a:xfrm>
          <a:prstGeom prst="straightConnector1">
            <a:avLst/>
          </a:prstGeom>
          <a:ln w="25400">
            <a:solidFill>
              <a:srgbClr val="808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61922" y="1737319"/>
            <a:ext cx="2718593" cy="36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Python </a:t>
            </a:r>
            <a:r>
              <a:rPr lang="ko-KR" altLang="en-US" dirty="0"/>
              <a:t>소스코드 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6418464" y="4896046"/>
            <a:ext cx="2877344" cy="902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cpp</a:t>
            </a:r>
            <a:r>
              <a:rPr lang="ko-KR" altLang="en-US"/>
              <a:t> 기반 </a:t>
            </a:r>
            <a:r>
              <a:rPr lang="en-US" altLang="ko-KR"/>
              <a:t>SW 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.pyc </a:t>
            </a:r>
            <a:r>
              <a:rPr lang="ko-KR" altLang="en-US"/>
              <a:t>실행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54477" y="3246099"/>
            <a:ext cx="883046" cy="36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임베딩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7F6AD0-3B28-E746-541A-8542237DA65F}"/>
              </a:ext>
            </a:extLst>
          </p:cNvPr>
          <p:cNvSpPr txBox="1">
            <a:spLocks/>
          </p:cNvSpPr>
          <p:nvPr/>
        </p:nvSpPr>
        <p:spPr>
          <a:xfrm>
            <a:off x="457200" y="176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진행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상황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임베딩</a:t>
            </a:r>
            <a:endParaRPr lang="ko-KR" altLang="en-US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진행 </a:t>
            </a: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상황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19" y="1381510"/>
            <a:ext cx="10933962" cy="49153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0280" y="548257"/>
            <a:ext cx="3474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에스코어 드림 4 Regular"/>
                <a:ea typeface="에스코어 드림 4 Regular"/>
              </a:rPr>
              <a:t>-</a:t>
            </a:r>
            <a:r>
              <a:rPr lang="ko-KR" altLang="en-US" sz="3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3200" dirty="0">
                <a:latin typeface="에스코어 드림 4 Regular"/>
                <a:ea typeface="에스코어 드림 4 Regular"/>
              </a:rPr>
              <a:t>SW </a:t>
            </a:r>
            <a:r>
              <a:rPr lang="ko-KR" altLang="en-US" sz="3200" dirty="0">
                <a:latin typeface="에스코어 드림 4 Regular"/>
                <a:ea typeface="에스코어 드림 4 Regular"/>
              </a:rPr>
              <a:t>구조</a:t>
            </a:r>
            <a:endParaRPr lang="en-US" altLang="ko-KR" sz="3200" dirty="0">
              <a:latin typeface="에스코어 드림 4 Regular"/>
              <a:ea typeface="에스코어 드림 4 Regular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1AED01-039D-526E-A489-D6423150C963}"/>
              </a:ext>
            </a:extLst>
          </p:cNvPr>
          <p:cNvCxnSpPr/>
          <p:nvPr/>
        </p:nvCxnSpPr>
        <p:spPr>
          <a:xfrm>
            <a:off x="10359736" y="5995555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6281E70-EF4A-27F8-AC50-81C0118C5CA3}"/>
              </a:ext>
            </a:extLst>
          </p:cNvPr>
          <p:cNvCxnSpPr/>
          <p:nvPr/>
        </p:nvCxnSpPr>
        <p:spPr>
          <a:xfrm>
            <a:off x="10359736" y="6262254"/>
            <a:ext cx="8001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4">
            <a:extLst>
              <a:ext uri="{FF2B5EF4-FFF2-40B4-BE49-F238E27FC236}">
                <a16:creationId xmlns:a16="http://schemas.microsoft.com/office/drawing/2014/main" id="{0289C08B-40B5-8230-26DD-27FA963AE355}"/>
              </a:ext>
            </a:extLst>
          </p:cNvPr>
          <p:cNvSpPr txBox="1"/>
          <p:nvPr/>
        </p:nvSpPr>
        <p:spPr>
          <a:xfrm>
            <a:off x="7485776" y="5846755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Message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flow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5163E13-5AA5-10CD-3AAD-723AF7DC84F9}"/>
              </a:ext>
            </a:extLst>
          </p:cNvPr>
          <p:cNvSpPr txBox="1"/>
          <p:nvPr/>
        </p:nvSpPr>
        <p:spPr>
          <a:xfrm>
            <a:off x="7313957" y="6123754"/>
            <a:ext cx="424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SW link constructure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진행 </a:t>
            </a:r>
            <a:r>
              <a:rPr lang="ko-KR" altLang="en-US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상황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28828" y="1402480"/>
            <a:ext cx="6760827" cy="40530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4"/>
          <p:cNvSpPr txBox="1"/>
          <p:nvPr/>
        </p:nvSpPr>
        <p:spPr>
          <a:xfrm>
            <a:off x="656350" y="2652957"/>
            <a:ext cx="4020424" cy="1555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에스코어 드림 4 Regular"/>
                <a:ea typeface="에스코어 드림 4 Regular"/>
              </a:rPr>
              <a:t>Serial Queue</a:t>
            </a:r>
          </a:p>
          <a:p>
            <a:pPr algn="ctr">
              <a:defRPr/>
            </a:pPr>
            <a:r>
              <a:rPr lang="en-US" altLang="ko-KR" sz="3200">
                <a:solidFill>
                  <a:srgbClr val="3057B9"/>
                </a:solidFill>
                <a:latin typeface="에스코어 드림 4 Regular"/>
                <a:ea typeface="에스코어 드림 4 Regular"/>
              </a:rPr>
              <a:t>V</a:t>
            </a:r>
            <a:r>
              <a:rPr lang="en-US" altLang="ko-KR" sz="3200">
                <a:solidFill>
                  <a:srgbClr val="EB5800"/>
                </a:solidFill>
                <a:latin typeface="에스코어 드림 4 Regular"/>
                <a:ea typeface="에스코어 드림 4 Regular"/>
              </a:rPr>
              <a:t>S</a:t>
            </a:r>
          </a:p>
          <a:p>
            <a:pPr algn="ctr">
              <a:defRPr/>
            </a:pPr>
            <a:r>
              <a:rPr lang="en-US" altLang="ko-KR" sz="3200">
                <a:latin typeface="에스코어 드림 4 Regular"/>
                <a:ea typeface="에스코어 드림 4 Regular"/>
              </a:rPr>
              <a:t>Concurrent Queue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679" y="1205653"/>
            <a:ext cx="9912675" cy="44466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2F1152E-DEBF-587B-AF3E-C47A7DF2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진행 </a:t>
            </a:r>
            <a:r>
              <a:rPr lang="ko-KR" altLang="en-US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상황</a:t>
            </a:r>
            <a:r>
              <a:rPr lang="en-US" altLang="ko-KR" sz="3000" dirty="0">
                <a:latin typeface="에스코어 드림 9 Black"/>
                <a:ea typeface="에스코어 드림 9 Black"/>
              </a:rPr>
              <a:t>-</a:t>
            </a:r>
            <a:r>
              <a:rPr lang="ko-KR" altLang="en-US" sz="3000" dirty="0">
                <a:latin typeface="에스코어 드림 9 Black"/>
                <a:ea typeface="에스코어 드림 9 Black"/>
              </a:rPr>
              <a:t>무게중심 해석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04962"/>
            <a:ext cx="6730501" cy="38474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58245" y="1457436"/>
            <a:ext cx="6133755" cy="3943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진행 </a:t>
            </a: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상황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</a:t>
            </a:r>
            <a:r>
              <a:rPr lang="en-US" altLang="ko-KR" sz="3000">
                <a:latin typeface="에스코어 드림 3 Light"/>
                <a:ea typeface="에스코어 드림 3 Light"/>
              </a:rPr>
              <a:t>– </a:t>
            </a:r>
            <a:r>
              <a:rPr lang="ko-KR" altLang="en-US" sz="3000">
                <a:latin typeface="에스코어 드림 3 Light"/>
                <a:ea typeface="에스코어 드림 3 Light"/>
              </a:rPr>
              <a:t>수학적 분석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64836" y="3682122"/>
            <a:ext cx="5640712" cy="2898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35022" y="1347713"/>
            <a:ext cx="4877632" cy="1479965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6096000" y="2797739"/>
            <a:ext cx="5439649" cy="47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배터리위치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&lt;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기체 회전축 중심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(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도안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1)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33383" y="4370287"/>
            <a:ext cx="3552825" cy="13335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6096000" y="5875478"/>
            <a:ext cx="5439649" cy="47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마진율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: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10.09%</a:t>
            </a:r>
          </a:p>
        </p:txBody>
      </p:sp>
      <p:pic>
        <p:nvPicPr>
          <p:cNvPr id="15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4493" y="1920654"/>
            <a:ext cx="4570062" cy="3016691"/>
          </a:xfrm>
          <a:prstGeom prst="rect">
            <a:avLst/>
          </a:prstGeom>
        </p:spPr>
      </p:pic>
      <p:sp>
        <p:nvSpPr>
          <p:cNvPr id="16" name="TextBox 4"/>
          <p:cNvSpPr txBox="1"/>
          <p:nvPr/>
        </p:nvSpPr>
        <p:spPr>
          <a:xfrm>
            <a:off x="445915" y="5170332"/>
            <a:ext cx="5439649" cy="47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도안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진행 </a:t>
            </a: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상황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</a:t>
            </a:r>
            <a:r>
              <a:rPr lang="en-US" altLang="ko-KR" sz="3000">
                <a:latin typeface="에스코어 드림 3 Light"/>
                <a:ea typeface="에스코어 드림 3 Light"/>
              </a:rPr>
              <a:t>– </a:t>
            </a:r>
            <a:r>
              <a:rPr lang="ko-KR" altLang="en-US" sz="3000">
                <a:latin typeface="에스코어 드림 3 Light"/>
                <a:ea typeface="에스코어 드림 3 Light"/>
              </a:rPr>
              <a:t>수학적 분석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648895"/>
            <a:ext cx="5606902" cy="288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7380" y="1318021"/>
            <a:ext cx="4978631" cy="1463674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6096000" y="2732329"/>
            <a:ext cx="5439649" cy="47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배터리위치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&gt;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기체 회전축 중심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(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도안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2)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5840" y="4462065"/>
            <a:ext cx="3562350" cy="295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19093" y="4824015"/>
            <a:ext cx="1333500" cy="2857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96870" y="5454253"/>
            <a:ext cx="1933575" cy="295275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6095999" y="5967654"/>
            <a:ext cx="5439649" cy="46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마진율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: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17.302%</a:t>
            </a:r>
          </a:p>
        </p:txBody>
      </p:sp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9942" y="1922662"/>
            <a:ext cx="4621423" cy="3012676"/>
          </a:xfrm>
          <a:prstGeom prst="rect">
            <a:avLst/>
          </a:prstGeom>
        </p:spPr>
      </p:pic>
      <p:sp>
        <p:nvSpPr>
          <p:cNvPr id="16" name="TextBox 4"/>
          <p:cNvSpPr txBox="1"/>
          <p:nvPr/>
        </p:nvSpPr>
        <p:spPr>
          <a:xfrm>
            <a:off x="335873" y="5201487"/>
            <a:ext cx="5439650" cy="47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도안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37B13-559D-08A3-E927-D544F10FCAF2}"/>
              </a:ext>
            </a:extLst>
          </p:cNvPr>
          <p:cNvSpPr txBox="1"/>
          <p:nvPr/>
        </p:nvSpPr>
        <p:spPr>
          <a:xfrm>
            <a:off x="335873" y="6145652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"Analysis of Quadrotor Weight and Center of Gravity Effects on Flight Performance" (M. A. Khan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2019)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과제의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개요</a:t>
            </a:r>
          </a:p>
        </p:txBody>
      </p:sp>
      <p:pic>
        <p:nvPicPr>
          <p:cNvPr id="1026" name="Picture 2" descr="클립아트코리아 - 통로이미지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99949" y="1483548"/>
            <a:ext cx="6880155" cy="490409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4721088" y="1977887"/>
            <a:ext cx="1484243" cy="983974"/>
          </a:xfrm>
          <a:prstGeom prst="rect">
            <a:avLst/>
          </a:prstGeom>
          <a:solidFill>
            <a:srgbClr val="E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래픽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641784">
            <a:off x="3646671" y="3415748"/>
            <a:ext cx="960783" cy="96078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4621696" y="4133068"/>
            <a:ext cx="2782956" cy="1164489"/>
          </a:xfrm>
          <a:prstGeom prst="straightConnector1">
            <a:avLst/>
          </a:prstGeom>
          <a:ln w="28575">
            <a:solidFill>
              <a:srgbClr val="0098D8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진행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상황 </a:t>
            </a:r>
            <a:r>
              <a:rPr lang="en-US" altLang="ko-KR" sz="3000">
                <a:latin typeface="에스코어 드림 3 Light"/>
                <a:ea typeface="에스코어 드림 3 Light"/>
              </a:rPr>
              <a:t>– </a:t>
            </a:r>
            <a:r>
              <a:rPr lang="ko-KR" altLang="en-US" sz="3000">
                <a:latin typeface="에스코어 드림 3 Light"/>
                <a:ea typeface="에스코어 드림 3 Light"/>
              </a:rPr>
              <a:t>제작상황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743788" y="1952575"/>
            <a:ext cx="4704424" cy="3528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향후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계획 </a:t>
            </a:r>
            <a:r>
              <a:rPr lang="en-US" altLang="ko-KR" sz="3000">
                <a:latin typeface="에스코어 드림 3 Light"/>
                <a:ea typeface="에스코어 드림 3 Light"/>
              </a:rPr>
              <a:t>– </a:t>
            </a:r>
            <a:r>
              <a:rPr lang="ko-KR" altLang="en-US" sz="3000">
                <a:latin typeface="에스코어 드림 3 Light"/>
                <a:ea typeface="에스코어 드림 3 Light"/>
              </a:rPr>
              <a:t>스피커</a:t>
            </a:r>
            <a:r>
              <a:rPr lang="en-US" altLang="ko-KR" sz="3000">
                <a:latin typeface="에스코어 드림 3 Light"/>
                <a:ea typeface="에스코어 드림 3 Light"/>
              </a:rPr>
              <a:t>,</a:t>
            </a:r>
            <a:r>
              <a:rPr lang="ko-KR" altLang="en-US" sz="3000">
                <a:latin typeface="에스코어 드림 3 Light"/>
                <a:ea typeface="에스코어 드림 3 Light"/>
              </a:rPr>
              <a:t> </a:t>
            </a:r>
            <a:r>
              <a:rPr lang="en-US" altLang="ko-KR" sz="3000">
                <a:latin typeface="에스코어 드림 3 Light"/>
                <a:ea typeface="에스코어 드림 3 Light"/>
              </a:rPr>
              <a:t>LED</a:t>
            </a:r>
            <a:r>
              <a:rPr lang="ko-KR" altLang="en-US" sz="3000">
                <a:latin typeface="에스코어 드림 3 Light"/>
                <a:ea typeface="에스코어 드림 3 Light"/>
              </a:rPr>
              <a:t> 장착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3748243" y="2431068"/>
            <a:ext cx="2889729" cy="3139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유형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: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피에조 부저</a:t>
            </a:r>
          </a:p>
          <a:p>
            <a:pPr algn="ctr">
              <a:defRPr/>
            </a:pPr>
            <a:endParaRPr lang="ko-KR" altLang="en-US" sz="2500">
              <a:latin typeface="에스코어 드림 4 Regular"/>
              <a:ea typeface="에스코어 드림 4 Regular"/>
            </a:endParaRPr>
          </a:p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사이즈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: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54*55mm</a:t>
            </a:r>
          </a:p>
          <a:p>
            <a:pPr algn="ctr">
              <a:defRPr/>
            </a:pPr>
            <a:endParaRPr lang="en-US" altLang="ko-KR" sz="2500">
              <a:latin typeface="에스코어 드림 4 Regular"/>
              <a:ea typeface="에스코어 드림 4 Regular"/>
            </a:endParaRPr>
          </a:p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무게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: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50g</a:t>
            </a:r>
          </a:p>
          <a:p>
            <a:pPr algn="ctr">
              <a:defRPr/>
            </a:pPr>
            <a:endParaRPr lang="en-US" altLang="ko-KR" sz="2500">
              <a:latin typeface="에스코어 드림 4 Regular"/>
              <a:ea typeface="에스코어 드림 4 Regular"/>
            </a:endParaRPr>
          </a:p>
          <a:p>
            <a:pPr algn="ctr">
              <a:defRPr/>
            </a:pPr>
            <a:r>
              <a:rPr lang="en-US" altLang="ko-KR" sz="2500">
                <a:latin typeface="에스코어 드림 4 Regular"/>
                <a:ea typeface="에스코어 드림 4 Regular"/>
              </a:rPr>
              <a:t>감도: min 110db     max 120db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-102833" y="1522653"/>
            <a:ext cx="5568634" cy="469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DC 능동 전자 스피커 경보 Sounder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0430" y="1950641"/>
            <a:ext cx="2956717" cy="2956717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5715000" y="1522653"/>
            <a:ext cx="6632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i="0">
                <a:solidFill>
                  <a:srgbClr val="363636"/>
                </a:solidFill>
                <a:effectLst/>
                <a:ea typeface="에스코어 드림 4 Regular"/>
              </a:rPr>
              <a:t>네오픽셀 </a:t>
            </a:r>
            <a:r>
              <a:rPr lang="en-US" altLang="ko-KR" sz="2000" i="0">
                <a:solidFill>
                  <a:srgbClr val="363636"/>
                </a:solidFill>
                <a:effectLst/>
                <a:ea typeface="에스코어 드림 4 Regular"/>
              </a:rPr>
              <a:t>5V</a:t>
            </a:r>
            <a:r>
              <a:rPr lang="ko-KR" altLang="en-US" sz="2000" i="0">
                <a:solidFill>
                  <a:srgbClr val="363636"/>
                </a:solidFill>
                <a:effectLst/>
                <a:ea typeface="에스코어 드림 4 Regular"/>
              </a:rPr>
              <a:t>동작 </a:t>
            </a:r>
            <a:r>
              <a:rPr lang="en-US" altLang="ko-KR" sz="2000" i="0">
                <a:solidFill>
                  <a:srgbClr val="363636"/>
                </a:solidFill>
                <a:effectLst/>
                <a:ea typeface="에스코어 드림 4 Regular"/>
              </a:rPr>
              <a:t>RGB 3</a:t>
            </a:r>
            <a:r>
              <a:rPr lang="ko-KR" altLang="en-US" sz="2000" i="0">
                <a:solidFill>
                  <a:srgbClr val="363636"/>
                </a:solidFill>
                <a:effectLst/>
                <a:ea typeface="에스코어 드림 4 Regular"/>
              </a:rPr>
              <a:t>색 </a:t>
            </a:r>
            <a:r>
              <a:rPr lang="en-US" altLang="ko-KR" sz="2000" i="0">
                <a:solidFill>
                  <a:srgbClr val="363636"/>
                </a:solidFill>
                <a:effectLst/>
                <a:ea typeface="에스코어 드림 4 Regular"/>
              </a:rPr>
              <a:t>LED</a:t>
            </a:r>
            <a:r>
              <a:rPr lang="ko-KR" altLang="en-US" sz="2000" i="0">
                <a:solidFill>
                  <a:srgbClr val="363636"/>
                </a:solidFill>
                <a:effectLst/>
                <a:ea typeface="에스코어 드림 4 Regular"/>
              </a:rPr>
              <a:t>스트립 </a:t>
            </a:r>
            <a:r>
              <a:rPr lang="en-US" altLang="ko-KR" sz="2000" i="0">
                <a:solidFill>
                  <a:srgbClr val="363636"/>
                </a:solidFill>
                <a:effectLst/>
                <a:ea typeface="에스코어 드림 4 Regular"/>
              </a:rPr>
              <a:t>5m (LED 300</a:t>
            </a:r>
            <a:r>
              <a:rPr lang="ko-KR" altLang="en-US" sz="2000" i="0">
                <a:solidFill>
                  <a:srgbClr val="363636"/>
                </a:solidFill>
                <a:effectLst/>
                <a:ea typeface="에스코어 드림 4 Regular"/>
              </a:rPr>
              <a:t>개</a:t>
            </a:r>
            <a:r>
              <a:rPr lang="en-US" altLang="ko-KR" sz="2000" i="0">
                <a:solidFill>
                  <a:srgbClr val="363636"/>
                </a:solidFill>
                <a:effectLst/>
                <a:ea typeface="에스코어 드림 4 Regular"/>
              </a:rPr>
              <a:t>)</a:t>
            </a:r>
          </a:p>
          <a:p>
            <a:pPr algn="ctr">
              <a:defRPr/>
            </a:pPr>
            <a:endParaRPr lang="ko-KR" altLang="en-US" sz="2000">
              <a:ea typeface="에스코어 드림 4 Regular"/>
            </a:endParaRPr>
          </a:p>
        </p:txBody>
      </p:sp>
      <p:pic>
        <p:nvPicPr>
          <p:cNvPr id="4" name="Picture 2" descr="아두이노 코딩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41814" y="2004050"/>
            <a:ext cx="3267941" cy="326794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향후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계획 </a:t>
            </a:r>
            <a:r>
              <a:rPr lang="en-US" altLang="ko-KR" sz="3000">
                <a:latin typeface="에스코어 드림 3 Light"/>
                <a:ea typeface="에스코어 드림 3 Light"/>
              </a:rPr>
              <a:t>– </a:t>
            </a:r>
            <a:r>
              <a:rPr lang="ko-KR" altLang="en-US" sz="3000">
                <a:latin typeface="에스코어 드림 3 Light"/>
                <a:ea typeface="에스코어 드림 3 Light"/>
              </a:rPr>
              <a:t>테스트</a:t>
            </a:r>
          </a:p>
        </p:txBody>
      </p:sp>
      <p:sp>
        <p:nvSpPr>
          <p:cNvPr id="3" name="타원 2"/>
          <p:cNvSpPr/>
          <p:nvPr/>
        </p:nvSpPr>
        <p:spPr>
          <a:xfrm>
            <a:off x="1397991" y="2337593"/>
            <a:ext cx="2182812" cy="2182812"/>
          </a:xfrm>
          <a:prstGeom prst="ellipse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비행 테스트</a:t>
            </a:r>
          </a:p>
        </p:txBody>
      </p:sp>
      <p:sp>
        <p:nvSpPr>
          <p:cNvPr id="4" name="타원 3"/>
          <p:cNvSpPr/>
          <p:nvPr/>
        </p:nvSpPr>
        <p:spPr>
          <a:xfrm>
            <a:off x="5004593" y="2337593"/>
            <a:ext cx="2182812" cy="2182812"/>
          </a:xfrm>
          <a:prstGeom prst="ellipse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dk1"/>
                </a:solidFill>
              </a:rPr>
              <a:t>통합 </a:t>
            </a:r>
            <a:r>
              <a:rPr lang="ko-KR" altLang="en-US" sz="1600" b="1">
                <a:solidFill>
                  <a:schemeClr val="dk1"/>
                </a:solidFill>
              </a:rPr>
              <a:t>테스트</a:t>
            </a:r>
          </a:p>
        </p:txBody>
      </p:sp>
      <p:sp>
        <p:nvSpPr>
          <p:cNvPr id="5" name="타원 4"/>
          <p:cNvSpPr/>
          <p:nvPr/>
        </p:nvSpPr>
        <p:spPr>
          <a:xfrm>
            <a:off x="8707637" y="2337593"/>
            <a:ext cx="2182812" cy="2182812"/>
          </a:xfrm>
          <a:prstGeom prst="ellipse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시스템 테스트</a:t>
            </a:r>
          </a:p>
        </p:txBody>
      </p:sp>
      <p:cxnSp>
        <p:nvCxnSpPr>
          <p:cNvPr id="6" name="직선 연결선 5"/>
          <p:cNvCxnSpPr>
            <a:stCxn id="3" idx="6"/>
            <a:endCxn id="4" idx="2"/>
          </p:cNvCxnSpPr>
          <p:nvPr/>
        </p:nvCxnSpPr>
        <p:spPr>
          <a:xfrm>
            <a:off x="3580805" y="3429000"/>
            <a:ext cx="1423788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4" idx="6"/>
            <a:endCxn id="5" idx="2"/>
          </p:cNvCxnSpPr>
          <p:nvPr/>
        </p:nvCxnSpPr>
        <p:spPr>
          <a:xfrm>
            <a:off x="7187406" y="3429000"/>
            <a:ext cx="152023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단계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295F88-BB26-F84B-B327-502E1AF2C7D0}"/>
              </a:ext>
            </a:extLst>
          </p:cNvPr>
          <p:cNvGrpSpPr/>
          <p:nvPr/>
        </p:nvGrpSpPr>
        <p:grpSpPr>
          <a:xfrm>
            <a:off x="169287" y="1503427"/>
            <a:ext cx="11546767" cy="4555004"/>
            <a:chOff x="231633" y="1892721"/>
            <a:chExt cx="11546767" cy="4555004"/>
          </a:xfrm>
        </p:grpSpPr>
        <p:sp>
          <p:nvSpPr>
            <p:cNvPr id="101" name="Google Shape;101;p15"/>
            <p:cNvSpPr/>
            <p:nvPr/>
          </p:nvSpPr>
          <p:spPr>
            <a:xfrm>
              <a:off x="2264467" y="3174967"/>
              <a:ext cx="1611200" cy="604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 dirty="0">
                  <a:solidFill>
                    <a:schemeClr val="dk1"/>
                  </a:solidFill>
                </a:rPr>
                <a:t>요구사항 분석</a:t>
              </a:r>
              <a:endParaRPr sz="1333" b="1" dirty="0">
                <a:solidFill>
                  <a:schemeClr val="dk1"/>
                </a:solidFill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290400" y="5548249"/>
              <a:ext cx="1611200" cy="604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>
                  <a:solidFill>
                    <a:schemeClr val="dk1"/>
                  </a:solidFill>
                </a:rPr>
                <a:t>코딩</a:t>
              </a:r>
              <a:endParaRPr sz="1333" b="1">
                <a:solidFill>
                  <a:schemeClr val="dk1"/>
                </a:solidFill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8389833" y="4470299"/>
              <a:ext cx="1611200" cy="604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>
                  <a:solidFill>
                    <a:schemeClr val="dk1"/>
                  </a:solidFill>
                </a:rPr>
                <a:t>통합 테스트</a:t>
              </a:r>
              <a:endParaRPr sz="1333" b="1">
                <a:solidFill>
                  <a:schemeClr val="dk1"/>
                </a:solidFill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31633" y="3174967"/>
              <a:ext cx="1611200" cy="604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>
                  <a:solidFill>
                    <a:schemeClr val="dk1"/>
                  </a:solidFill>
                </a:rPr>
                <a:t>계획</a:t>
              </a:r>
              <a:endParaRPr sz="1333" b="1">
                <a:solidFill>
                  <a:schemeClr val="dk1"/>
                </a:solidFill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487037" y="4432059"/>
              <a:ext cx="1611200" cy="604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 dirty="0">
                  <a:solidFill>
                    <a:schemeClr val="dk1"/>
                  </a:solidFill>
                </a:rPr>
                <a:t>상세 설계</a:t>
              </a:r>
              <a:endParaRPr sz="1333" b="1" dirty="0">
                <a:solidFill>
                  <a:schemeClr val="dk1"/>
                </a:solidFill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106567" y="2227967"/>
              <a:ext cx="1611200" cy="604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>
                  <a:solidFill>
                    <a:schemeClr val="dk1"/>
                  </a:solidFill>
                </a:rPr>
                <a:t>드론 설계</a:t>
              </a:r>
              <a:endParaRPr sz="1333" b="1">
                <a:solidFill>
                  <a:schemeClr val="dk1"/>
                </a:solidFill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197600" y="2227967"/>
              <a:ext cx="1611200" cy="604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>
                  <a:solidFill>
                    <a:schemeClr val="dk1"/>
                  </a:solidFill>
                </a:rPr>
                <a:t>구조 해석</a:t>
              </a:r>
              <a:endParaRPr sz="1333" b="1">
                <a:solidFill>
                  <a:schemeClr val="dk1"/>
                </a:solidFill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8288633" y="2227967"/>
              <a:ext cx="1611200" cy="604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 dirty="0">
                  <a:solidFill>
                    <a:schemeClr val="dk1"/>
                  </a:solidFill>
                </a:rPr>
                <a:t>제작 및 시험비행</a:t>
              </a:r>
              <a:endParaRPr sz="1467" b="1" dirty="0">
                <a:solidFill>
                  <a:schemeClr val="dk1"/>
                </a:solidFill>
              </a:endParaRPr>
            </a:p>
          </p:txBody>
        </p:sp>
        <p:cxnSp>
          <p:nvCxnSpPr>
            <p:cNvPr id="109" name="Google Shape;109;p15"/>
            <p:cNvCxnSpPr>
              <a:cxnSpLocks/>
              <a:stCxn id="101" idx="0"/>
              <a:endCxn id="106" idx="1"/>
            </p:cNvCxnSpPr>
            <p:nvPr/>
          </p:nvCxnSpPr>
          <p:spPr>
            <a:xfrm rot="-5400000">
              <a:off x="3265867" y="2334367"/>
              <a:ext cx="644800" cy="10364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0" name="Google Shape;110;p15"/>
            <p:cNvSpPr txBox="1"/>
            <p:nvPr/>
          </p:nvSpPr>
          <p:spPr>
            <a:xfrm>
              <a:off x="2917817" y="2078551"/>
              <a:ext cx="12068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1333"/>
                <a:t>하드웨어</a:t>
              </a:r>
              <a:endParaRPr sz="1333"/>
            </a:p>
          </p:txBody>
        </p:sp>
        <p:cxnSp>
          <p:nvCxnSpPr>
            <p:cNvPr id="111" name="Google Shape;111;p15"/>
            <p:cNvCxnSpPr>
              <a:cxnSpLocks/>
              <a:stCxn id="105" idx="1"/>
              <a:endCxn id="101" idx="2"/>
            </p:cNvCxnSpPr>
            <p:nvPr/>
          </p:nvCxnSpPr>
          <p:spPr>
            <a:xfrm rot="10800000">
              <a:off x="3070067" y="3778967"/>
              <a:ext cx="1416970" cy="95509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112" name="Google Shape;112;p15"/>
            <p:cNvSpPr txBox="1"/>
            <p:nvPr/>
          </p:nvSpPr>
          <p:spPr>
            <a:xfrm>
              <a:off x="3162721" y="4274665"/>
              <a:ext cx="1206800" cy="451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ko" altLang="en-US" sz="1333"/>
                <a:t>소프트웨어</a:t>
              </a:r>
              <a:endParaRPr sz="1333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7584233" y="5548249"/>
              <a:ext cx="1611200" cy="604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>
                  <a:solidFill>
                    <a:schemeClr val="dk1"/>
                  </a:solidFill>
                </a:rPr>
                <a:t>단위 테스트</a:t>
              </a:r>
              <a:endParaRPr sz="1333" b="1">
                <a:solidFill>
                  <a:schemeClr val="dk1"/>
                </a:solidFill>
              </a:endParaRPr>
            </a:p>
          </p:txBody>
        </p:sp>
        <p:cxnSp>
          <p:nvCxnSpPr>
            <p:cNvPr id="114" name="Google Shape;114;p15"/>
            <p:cNvCxnSpPr>
              <a:cxnSpLocks/>
              <a:stCxn id="106" idx="3"/>
              <a:endCxn id="107" idx="1"/>
            </p:cNvCxnSpPr>
            <p:nvPr/>
          </p:nvCxnSpPr>
          <p:spPr>
            <a:xfrm>
              <a:off x="5717767" y="2529967"/>
              <a:ext cx="48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5" name="Google Shape;115;p15"/>
            <p:cNvCxnSpPr>
              <a:cxnSpLocks/>
              <a:stCxn id="107" idx="3"/>
              <a:endCxn id="108" idx="1"/>
            </p:cNvCxnSpPr>
            <p:nvPr/>
          </p:nvCxnSpPr>
          <p:spPr>
            <a:xfrm>
              <a:off x="7808800" y="2529967"/>
              <a:ext cx="48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6" name="Google Shape;116;p15"/>
            <p:cNvCxnSpPr>
              <a:cxnSpLocks/>
              <a:stCxn id="105" idx="2"/>
              <a:endCxn id="102" idx="0"/>
            </p:cNvCxnSpPr>
            <p:nvPr/>
          </p:nvCxnSpPr>
          <p:spPr>
            <a:xfrm>
              <a:off x="5292637" y="5036059"/>
              <a:ext cx="803363" cy="5121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17;p15"/>
            <p:cNvCxnSpPr>
              <a:cxnSpLocks/>
              <a:stCxn id="102" idx="3"/>
              <a:endCxn id="113" idx="1"/>
            </p:cNvCxnSpPr>
            <p:nvPr/>
          </p:nvCxnSpPr>
          <p:spPr>
            <a:xfrm>
              <a:off x="6901600" y="5850249"/>
              <a:ext cx="68263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18;p15"/>
            <p:cNvCxnSpPr>
              <a:cxnSpLocks/>
              <a:endCxn id="103" idx="2"/>
            </p:cNvCxnSpPr>
            <p:nvPr/>
          </p:nvCxnSpPr>
          <p:spPr>
            <a:xfrm rot="10800000" flipH="1">
              <a:off x="8491033" y="5074299"/>
              <a:ext cx="704400" cy="45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19;p15"/>
            <p:cNvCxnSpPr>
              <a:cxnSpLocks/>
              <a:stCxn id="104" idx="3"/>
              <a:endCxn id="101" idx="1"/>
            </p:cNvCxnSpPr>
            <p:nvPr/>
          </p:nvCxnSpPr>
          <p:spPr>
            <a:xfrm>
              <a:off x="1842833" y="3476967"/>
              <a:ext cx="42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0" name="Google Shape;120;p15"/>
            <p:cNvSpPr/>
            <p:nvPr/>
          </p:nvSpPr>
          <p:spPr>
            <a:xfrm>
              <a:off x="10167200" y="3429000"/>
              <a:ext cx="1611200" cy="604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ko" altLang="en-US" sz="1333" b="1">
                  <a:solidFill>
                    <a:schemeClr val="dk1"/>
                  </a:solidFill>
                </a:rPr>
                <a:t>시스템 테스트</a:t>
              </a:r>
              <a:endParaRPr sz="1333" b="1">
                <a:solidFill>
                  <a:schemeClr val="dk1"/>
                </a:solidFill>
              </a:endParaRPr>
            </a:p>
          </p:txBody>
        </p:sp>
        <p:cxnSp>
          <p:nvCxnSpPr>
            <p:cNvPr id="121" name="Google Shape;121;p15"/>
            <p:cNvCxnSpPr>
              <a:cxnSpLocks/>
              <a:stCxn id="103" idx="3"/>
              <a:endCxn id="120" idx="2"/>
            </p:cNvCxnSpPr>
            <p:nvPr/>
          </p:nvCxnSpPr>
          <p:spPr>
            <a:xfrm flipV="1">
              <a:off x="10001033" y="4033000"/>
              <a:ext cx="971767" cy="7392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2" name="Google Shape;122;p15"/>
            <p:cNvCxnSpPr>
              <a:cxnSpLocks/>
              <a:stCxn id="108" idx="3"/>
              <a:endCxn id="120" idx="0"/>
            </p:cNvCxnSpPr>
            <p:nvPr/>
          </p:nvCxnSpPr>
          <p:spPr>
            <a:xfrm>
              <a:off x="9899833" y="2529967"/>
              <a:ext cx="1072967" cy="89903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ABD5B891-EDF4-5B84-5BD3-FC4E9FA100F2}"/>
                </a:ext>
              </a:extLst>
            </p:cNvPr>
            <p:cNvSpPr/>
            <p:nvPr/>
          </p:nvSpPr>
          <p:spPr>
            <a:xfrm>
              <a:off x="4912167" y="5252773"/>
              <a:ext cx="4821382" cy="1194952"/>
            </a:xfrm>
            <a:prstGeom prst="flowChartProcess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0C89227C-6B80-3FBB-231E-DB074D6584D4}"/>
                </a:ext>
              </a:extLst>
            </p:cNvPr>
            <p:cNvSpPr/>
            <p:nvPr/>
          </p:nvSpPr>
          <p:spPr>
            <a:xfrm>
              <a:off x="5953991" y="1892721"/>
              <a:ext cx="4213209" cy="1194952"/>
            </a:xfrm>
            <a:prstGeom prst="flowChartProcess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vert="horz" wrap="square" lIns="91425" tIns="91425" rIns="91425" bIns="91425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lvl="0">
              <a:defRPr/>
            </a:pP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개발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단계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629" y="1723140"/>
            <a:ext cx="6567802" cy="3411718"/>
          </a:xfrm>
          <a:prstGeom prst="rect">
            <a:avLst/>
          </a:prstGeom>
        </p:spPr>
      </p:pic>
      <p:sp>
        <p:nvSpPr>
          <p:cNvPr id="124" name="TextBox 4"/>
          <p:cNvSpPr txBox="1"/>
          <p:nvPr/>
        </p:nvSpPr>
        <p:spPr>
          <a:xfrm>
            <a:off x="844548" y="5170332"/>
            <a:ext cx="5439649" cy="47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현재 진행 상황</a:t>
            </a:r>
          </a:p>
        </p:txBody>
      </p:sp>
      <p:sp>
        <p:nvSpPr>
          <p:cNvPr id="125" name="TextBox 4"/>
          <p:cNvSpPr txBox="1"/>
          <p:nvPr/>
        </p:nvSpPr>
        <p:spPr>
          <a:xfrm>
            <a:off x="7505700" y="3193337"/>
            <a:ext cx="4249024" cy="47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atin typeface="에스코어 드림 4 Regular"/>
                <a:ea typeface="에스코어 드림 4 Regular"/>
              </a:rPr>
              <a:t>전체 진행률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:</a:t>
            </a:r>
            <a:r>
              <a:rPr lang="ko-KR" altLang="en-US" sz="2500">
                <a:latin typeface="에스코어 드림 4 Regular"/>
                <a:ea typeface="에스코어 드림 4 Regular"/>
              </a:rPr>
              <a:t> </a:t>
            </a:r>
            <a:r>
              <a:rPr lang="en-US" altLang="ko-KR" sz="2500">
                <a:latin typeface="에스코어 드림 4 Regular"/>
                <a:ea typeface="에스코어 드림 4 Regular"/>
              </a:rPr>
              <a:t>46.6%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40885"/>
              </p:ext>
            </p:extLst>
          </p:nvPr>
        </p:nvGraphicFramePr>
        <p:xfrm>
          <a:off x="876000" y="1302685"/>
          <a:ext cx="10440000" cy="52678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0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픽스호크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V2.4.8 32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비트 비행 컨트롤러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299,000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299,000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S500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쿼드콥터 드론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PDB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에디션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kit</a:t>
                      </a:r>
                      <a:endParaRPr 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[Holybro]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픽스호크 텔레메트리 모듈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120,000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120,000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VEGA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베가 그래핀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셀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22.2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 5200mAh 35C </a:t>
                      </a:r>
                      <a:r>
                        <a:rPr lang="ko-KR" alt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배터리 </a:t>
                      </a:r>
                      <a:r>
                        <a:rPr lang="en-US" altLang="ko-KR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-US" sz="9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XT90)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210,000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MR-X3 ESC for </a:t>
                      </a: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Multicopters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(30A)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15,490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61,960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12x5.5 MR Prop x 2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20,800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62,400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S3508-380KV Motor Set(12~13in/22.2V)</a:t>
                      </a:r>
                      <a:endParaRPr 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39,800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159,200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IMAX B6 (Li-Po, Li-Fe, NiMH, NiCD, Pb) + Power supply</a:t>
                      </a:r>
                      <a:endParaRPr 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65,000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XT60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충전 코드</a:t>
                      </a: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케이블</a:t>
                      </a: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10,000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라즈베리파이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 </a:t>
                      </a:r>
                      <a:r>
                        <a:rPr 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modelB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4GB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165,000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165,000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삼성 마이크로 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Micro SD PRO plus 128GB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19,660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19,660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STROBE LIGHT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16,000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32,000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991182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Goofy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충전식 후미등 </a:t>
                      </a:r>
                      <a:r>
                        <a:rPr lang="en-US" altLang="ko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색 </a:t>
                      </a:r>
                      <a:r>
                        <a:rPr 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LED </a:t>
                      </a:r>
                      <a:r>
                        <a:rPr lang="ko-KR" altLang="en-US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안전등</a:t>
                      </a:r>
                      <a:endParaRPr lang="ko-KR" altLang="en-US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9,700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9,700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261081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3.55mm </a:t>
                      </a:r>
                      <a:r>
                        <a:rPr lang="ko-KR" altLang="en-US" sz="1000" b="0" i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골드잭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(12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</a:t>
                      </a:r>
                      <a:r>
                        <a:rPr lang="en-US" altLang="ko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 +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수축튜브</a:t>
                      </a:r>
                      <a:endParaRPr lang="ko-KR" alt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12,900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12,900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873510"/>
                  </a:ext>
                </a:extLst>
              </a:tr>
              <a:tr h="306381"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DTOF LiDAR_LD06 </a:t>
                      </a:r>
                      <a:r>
                        <a:rPr lang="ko-KR" alt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라이다 센서 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HAT</a:t>
                      </a:r>
                      <a:endParaRPr lang="en-US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141,500</a:t>
                      </a:r>
                      <a:endParaRPr lang="en-KR" sz="1000" b="0" i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104,500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05547"/>
                  </a:ext>
                </a:extLst>
              </a:tr>
              <a:tr h="306381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1,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500</a:t>
                      </a: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en-US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00</a:t>
                      </a:r>
                      <a:r>
                        <a:rPr lang="en-KR" sz="1000" b="0" i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  <a:endParaRPr lang="en-KR" sz="1000" b="0" i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66675" marR="666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011"/>
              </p:ext>
            </p:extLst>
          </p:nvPr>
        </p:nvGraphicFramePr>
        <p:xfrm>
          <a:off x="875999" y="1380771"/>
          <a:ext cx="10440001" cy="52388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GPS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신호만을 이용한 방향 안내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이상헌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손종태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송수환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73999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PID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제어를 통한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쿼드콥터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자세 제어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윤재현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이종수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6294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374151"/>
                          </a:solidFill>
                          <a:effectLst/>
                          <a:latin typeface="Söhne"/>
                        </a:rPr>
                        <a:t>Analysis of Quadrotor Weight and Center of Gravity Effects on Flight Performance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M. A.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Khan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730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아키텍처 설계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미들웨어 </a:t>
            </a:r>
            <a:r>
              <a:rPr lang="en-US" altLang="ko-KR" sz="1500" dirty="0">
                <a:solidFill>
                  <a:schemeClr val="bg1"/>
                </a:solidFill>
              </a:rPr>
              <a:t>SW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제어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제작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데이터 </a:t>
            </a:r>
            <a:r>
              <a:rPr lang="ko-KR" altLang="en-US" sz="1500" dirty="0" err="1">
                <a:solidFill>
                  <a:schemeClr val="bg1"/>
                </a:solidFill>
              </a:rPr>
              <a:t>라벨링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통신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차량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제작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차량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en-US" altLang="ko-KR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14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9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20" y="1430020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635604" y="4976340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629C36-C66C-2170-CD4C-9F993319440A}"/>
                  </a:ext>
                </a:extLst>
              </p:cNvPr>
              <p:cNvSpPr txBox="1"/>
              <p:nvPr/>
            </p:nvSpPr>
            <p:spPr>
              <a:xfrm>
                <a:off x="2155506" y="5808917"/>
                <a:ext cx="78809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차량 </a:t>
                </a:r>
                <a:r>
                  <a:rPr lang="en-US" altLang="ko-KR" sz="4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– </a:t>
                </a:r>
                <a:r>
                  <a:rPr lang="ko-KR" altLang="en-US" sz="4000" dirty="0" err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드론</a:t>
                </a:r>
                <a:r>
                  <a:rPr lang="ko-KR" altLang="en-US" sz="4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거리 </a:t>
                </a:r>
                <a14:m>
                  <m:oMath xmlns:m="http://schemas.openxmlformats.org/officeDocument/2006/math">
                    <m:r>
                      <a:rPr lang="en-US" altLang="ko-KR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m:rPr>
                        <m:sty m:val="p"/>
                      </m:rPr>
                      <a:rPr lang="en-US" altLang="ko-KR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ko-KR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n-US" altLang="ko-KR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ko-KR" sz="4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629C36-C66C-2170-CD4C-9F993319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06" y="5808917"/>
                <a:ext cx="7880987" cy="707886"/>
              </a:xfrm>
              <a:prstGeom prst="rect">
                <a:avLst/>
              </a:prstGeom>
              <a:blipFill>
                <a:blip r:embed="rId4"/>
                <a:stretch>
                  <a:fillRect t="-17241" b="-37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ko-KR" altLang="en-US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2463338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650" y="1950102"/>
            <a:ext cx="11950700" cy="295779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186113" y="80974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53975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1000" algn="l"/>
                <a:tab pos="575310" algn="l"/>
                <a:tab pos="381000" algn="l"/>
                <a:tab pos="575310" algn="l"/>
              </a:tabLst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차량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30km/h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등속도 운동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/>
                <a:ea typeface="함초롬바탕"/>
              </a:rPr>
              <a:t>통신 에러 없음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F5C31B52-A995-2DF1-EFF0-130F35F6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935163"/>
            <a:ext cx="11950700" cy="29876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605247-8CFE-D140-F7C7-0FAD1E192416}"/>
              </a:ext>
            </a:extLst>
          </p:cNvPr>
          <p:cNvSpPr txBox="1"/>
          <p:nvPr/>
        </p:nvSpPr>
        <p:spPr>
          <a:xfrm>
            <a:off x="3186113" y="80974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539750" indent="0" algn="ctr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381000" algn="l"/>
                <a:tab pos="575310" algn="l"/>
                <a:tab pos="381000" algn="l"/>
                <a:tab pos="57531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30km/h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등속도 운동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통신 에러 있음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75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기업의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요구도</a:t>
            </a:r>
            <a:endParaRPr lang="ko-KR" altLang="en-US">
              <a:latin typeface="에스코어 드림 9 Black"/>
              <a:ea typeface="에스코어 드림 9 Black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1503427"/>
            <a:ext cx="2197113" cy="1574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143" y="1324122"/>
            <a:ext cx="5788649" cy="69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>
                <a:latin typeface="에스코어 드림 4 Regular"/>
                <a:ea typeface="에스코어 드림 4 Regular"/>
              </a:rPr>
              <a:t>연계 기업명 </a:t>
            </a:r>
            <a:r>
              <a:rPr lang="en-US" altLang="ko-KR" sz="4000">
                <a:latin typeface="에스코어 드림 4 Regular"/>
                <a:ea typeface="에스코어 드림 4 Regular"/>
              </a:rPr>
              <a:t>: </a:t>
            </a:r>
            <a:r>
              <a:rPr lang="ko-KR" altLang="en-US" sz="4000">
                <a:latin typeface="에스코어 드림 4 Regular"/>
                <a:ea typeface="에스코어 드림 4 Regular"/>
              </a:rPr>
              <a:t>㈜드론고</a:t>
            </a:r>
            <a:endParaRPr lang="en-US" altLang="ko-KR" sz="4000">
              <a:latin typeface="에스코어 드림 4 Regular"/>
              <a:ea typeface="에스코어 드림 4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75057"/>
            <a:ext cx="3474720" cy="694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>
                <a:latin typeface="에스코어 드림 4 Regular"/>
                <a:ea typeface="에스코어 드림 4 Regular"/>
              </a:rPr>
              <a:t>기업 요구사항</a:t>
            </a:r>
            <a:endParaRPr lang="en-US" altLang="ko-KR" sz="4000">
              <a:latin typeface="에스코어 드림 4 Regular"/>
              <a:ea typeface="에스코어 드림 4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1" y="4033771"/>
            <a:ext cx="12024359" cy="17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  <a:defRPr/>
            </a:pPr>
            <a:r>
              <a:rPr lang="ko-KR" altLang="en-US" sz="2800">
                <a:latin typeface="에스코어 드림 4 Regular"/>
                <a:ea typeface="에스코어 드림 4 Regular"/>
              </a:rPr>
              <a:t>드론이 교통을 통제하고 긴급 차량이 골든타임 안에 도달하여야 한다</a:t>
            </a:r>
            <a:r>
              <a:rPr lang="en-US" altLang="ko-KR" sz="2800">
                <a:latin typeface="에스코어 드림 4 Regular"/>
                <a:ea typeface="에스코어 드림 4 Regular"/>
              </a:rPr>
              <a:t>.</a:t>
            </a:r>
          </a:p>
          <a:p>
            <a:pPr marL="514350" indent="-514350">
              <a:buAutoNum type="arabicPeriod"/>
              <a:defRPr/>
            </a:pPr>
            <a:endParaRPr lang="en-US" altLang="ko-KR" sz="2800">
              <a:latin typeface="에스코어 드림 4 Regular"/>
              <a:ea typeface="에스코어 드림 4 Regular"/>
            </a:endParaRPr>
          </a:p>
          <a:p>
            <a:pPr marL="514350" indent="-514350">
              <a:buAutoNum type="arabicPeriod"/>
              <a:defRPr/>
            </a:pPr>
            <a:r>
              <a:rPr lang="ko-KR" altLang="en-US" sz="2800">
                <a:latin typeface="에스코어 드림 4 Regular"/>
                <a:ea typeface="에스코어 드림 4 Regular"/>
              </a:rPr>
              <a:t>각종 센서와 기타 미들웨어 소프트웨어 및 픽스호크와 라즈베리파이간 </a:t>
            </a:r>
            <a:r>
              <a:rPr lang="en-US" altLang="ko-KR" sz="2800">
                <a:latin typeface="에스코어 드림 4 Regular"/>
                <a:ea typeface="에스코어 드림 4 Regular"/>
              </a:rPr>
              <a:t>MAVLINK </a:t>
            </a:r>
            <a:r>
              <a:rPr lang="ko-KR" altLang="en-US" sz="2800">
                <a:latin typeface="에스코어 드림 4 Regular"/>
                <a:ea typeface="에스코어 드림 4 Regular"/>
              </a:rPr>
              <a:t>연결 방안에 대한 기술검토</a:t>
            </a:r>
            <a:endParaRPr lang="en-US" altLang="ko-KR" sz="2800">
              <a:latin typeface="에스코어 드림 4 Regular"/>
              <a:ea typeface="에스코어 드림 4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982361-090E-4965-D2A7-C54CE3B463FB}"/>
              </a:ext>
            </a:extLst>
          </p:cNvPr>
          <p:cNvGrpSpPr/>
          <p:nvPr/>
        </p:nvGrpSpPr>
        <p:grpSpPr>
          <a:xfrm>
            <a:off x="3591127" y="1995935"/>
            <a:ext cx="5009745" cy="2866129"/>
            <a:chOff x="4054811" y="1612956"/>
            <a:chExt cx="5009745" cy="28661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9A62FD-71BD-5056-6552-99A718A97C98}"/>
                </a:ext>
              </a:extLst>
            </p:cNvPr>
            <p:cNvSpPr/>
            <p:nvPr/>
          </p:nvSpPr>
          <p:spPr>
            <a:xfrm>
              <a:off x="4054811" y="1612956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차량과 거리를 유지하며 전방에서 비행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94C876-3D24-9A41-5BD4-52B1DE5EB146}"/>
                </a:ext>
              </a:extLst>
            </p:cNvPr>
            <p:cNvSpPr/>
            <p:nvPr/>
          </p:nvSpPr>
          <p:spPr>
            <a:xfrm>
              <a:off x="4054811" y="3258767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교차로와 횡단보도에서 </a:t>
              </a:r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호버링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하며 차량 통제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F56D6D"/>
                </a:solidFill>
                <a:latin typeface="에스코어 드림 9 Black"/>
                <a:ea typeface="에스코어 드림 9 Black"/>
              </a:rPr>
              <a:t>개발</a:t>
            </a:r>
            <a:r>
              <a:rPr lang="ko-KR" altLang="en-US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2288" y="3409950"/>
            <a:ext cx="3016249" cy="174128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통신방법</a:t>
            </a: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양방향 </a:t>
            </a:r>
            <a:r>
              <a:rPr lang="en-US" altLang="ko-KR">
                <a:solidFill>
                  <a:schemeClr val="tx1"/>
                </a:solidFill>
              </a:rPr>
              <a:t>-&gt;</a:t>
            </a:r>
            <a:r>
              <a:rPr lang="ko-KR" altLang="en-US">
                <a:solidFill>
                  <a:schemeClr val="tx1"/>
                </a:solidFill>
              </a:rPr>
              <a:t> 단방향</a:t>
            </a:r>
            <a:r>
              <a:rPr lang="en-US" altLang="ko-KR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87875" y="3409950"/>
            <a:ext cx="3016249" cy="174128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알고리즘 변경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402838" y="3409950"/>
            <a:ext cx="3016249" cy="174128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DATA FORMAT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연결선: 꺾임 11"/>
          <p:cNvCxnSpPr/>
          <p:nvPr/>
        </p:nvCxnSpPr>
        <p:spPr>
          <a:xfrm rot="5400000" flipH="1" flipV="1">
            <a:off x="3708553" y="1022491"/>
            <a:ext cx="1039304" cy="3735590"/>
          </a:xfrm>
          <a:prstGeom prst="bentConnector2">
            <a:avLst/>
          </a:prstGeom>
          <a:ln w="12700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/>
          <p:cNvCxnSpPr/>
          <p:nvPr/>
        </p:nvCxnSpPr>
        <p:spPr>
          <a:xfrm rot="5400000" flipH="1" flipV="1">
            <a:off x="5567217" y="2898626"/>
            <a:ext cx="1059160" cy="15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/>
          <p:cNvCxnSpPr/>
          <p:nvPr/>
        </p:nvCxnSpPr>
        <p:spPr>
          <a:xfrm rot="16200000" flipV="1">
            <a:off x="7478862" y="987375"/>
            <a:ext cx="1049246" cy="3814970"/>
          </a:xfrm>
          <a:prstGeom prst="bentConnector2">
            <a:avLst/>
          </a:prstGeom>
          <a:ln w="12700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"/>
          <p:cNvSpPr txBox="1"/>
          <p:nvPr/>
        </p:nvSpPr>
        <p:spPr>
          <a:xfrm>
            <a:off x="4358640" y="1687585"/>
            <a:ext cx="3474720" cy="571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>
                <a:latin typeface="에스코어 드림 4 Regular"/>
                <a:ea typeface="에스코어 드림 4 Regular"/>
              </a:rPr>
              <a:t>통신 오류 대처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F56D6D"/>
                </a:solidFill>
                <a:latin typeface="에스코어 드림 9 Black"/>
                <a:ea typeface="에스코어 드림 9 Black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/>
                <a:ea typeface="에스코어 드림 9 Black"/>
              </a:rPr>
              <a:t> 내용</a:t>
            </a:r>
          </a:p>
        </p:txBody>
      </p:sp>
      <p:pic>
        <p:nvPicPr>
          <p:cNvPr id="17" name="Picture 2" descr="S 토키즈 119 구급차 TK-109 응급차 자동차 구급대 긴급차량 경찰차 미니자동차 앰뷸런스]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37494" y="2908377"/>
            <a:ext cx="1408350" cy="1408350"/>
          </a:xfrm>
          <a:prstGeom prst="rect">
            <a:avLst/>
          </a:prstGeom>
          <a:noFill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804190">
            <a:off x="151978" y="1961435"/>
            <a:ext cx="1499138" cy="1499138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rot="10800000">
            <a:off x="1744907" y="2694778"/>
            <a:ext cx="2867421" cy="734221"/>
          </a:xfrm>
          <a:prstGeom prst="straightConnector1">
            <a:avLst/>
          </a:prstGeom>
          <a:ln w="3810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1725413" y="2947788"/>
            <a:ext cx="2867422" cy="734219"/>
          </a:xfrm>
          <a:prstGeom prst="straightConnector1">
            <a:avLst/>
          </a:prstGeom>
          <a:ln w="3810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S 토키즈 119 구급차 TK-109 응급차 자동차 구급대 긴급차량 경찰차 미니자동차 앰뷸런스]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3650" y="3022479"/>
            <a:ext cx="1408350" cy="1408350"/>
          </a:xfrm>
          <a:prstGeom prst="rect">
            <a:avLst/>
          </a:prstGeom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804190">
            <a:off x="6129544" y="2075537"/>
            <a:ext cx="1499138" cy="1499138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rot="10800000">
            <a:off x="7722472" y="2808880"/>
            <a:ext cx="2867421" cy="734221"/>
          </a:xfrm>
          <a:prstGeom prst="straightConnector1">
            <a:avLst/>
          </a:prstGeom>
          <a:ln w="3810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D9E300-C5A1-44A9-7B9E-C1D3CB9093CE}"/>
              </a:ext>
            </a:extLst>
          </p:cNvPr>
          <p:cNvSpPr txBox="1"/>
          <p:nvPr/>
        </p:nvSpPr>
        <p:spPr>
          <a:xfrm>
            <a:off x="1928261" y="3355449"/>
            <a:ext cx="189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속도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B84E3-3483-A72D-225A-7A3E27A3B66F}"/>
              </a:ext>
            </a:extLst>
          </p:cNvPr>
          <p:cNvSpPr txBox="1"/>
          <p:nvPr/>
        </p:nvSpPr>
        <p:spPr>
          <a:xfrm>
            <a:off x="2399369" y="2608825"/>
            <a:ext cx="189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드론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명령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1D341-14E0-E00F-8F5B-5318D2C67704}"/>
              </a:ext>
            </a:extLst>
          </p:cNvPr>
          <p:cNvSpPr txBox="1"/>
          <p:nvPr/>
        </p:nvSpPr>
        <p:spPr>
          <a:xfrm>
            <a:off x="8395177" y="2625328"/>
            <a:ext cx="2577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차량의 속도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19FF3-112F-03CB-69E2-65C83A963D23}"/>
              </a:ext>
            </a:extLst>
          </p:cNvPr>
          <p:cNvSpPr txBox="1"/>
          <p:nvPr/>
        </p:nvSpPr>
        <p:spPr>
          <a:xfrm>
            <a:off x="4493194" y="4114267"/>
            <a:ext cx="189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43B514-89CD-6CD3-5DC7-7314453DA441}"/>
              </a:ext>
            </a:extLst>
          </p:cNvPr>
          <p:cNvSpPr txBox="1"/>
          <p:nvPr/>
        </p:nvSpPr>
        <p:spPr>
          <a:xfrm>
            <a:off x="5930638" y="1988639"/>
            <a:ext cx="189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C5DB0-78D3-F41B-B1D9-5B22B8D9F25B}"/>
              </a:ext>
            </a:extLst>
          </p:cNvPr>
          <p:cNvSpPr txBox="1"/>
          <p:nvPr/>
        </p:nvSpPr>
        <p:spPr>
          <a:xfrm>
            <a:off x="2047091" y="4931403"/>
            <a:ext cx="2263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전 통신방법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A5378E-2171-7FA5-0CE3-650C68708649}"/>
              </a:ext>
            </a:extLst>
          </p:cNvPr>
          <p:cNvSpPr txBox="1"/>
          <p:nvPr/>
        </p:nvSpPr>
        <p:spPr>
          <a:xfrm>
            <a:off x="8395178" y="4949047"/>
            <a:ext cx="2243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후 통신 방법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8C8EC4BC-B716-6E3D-DAAA-A89504483393}"/>
              </a:ext>
            </a:extLst>
          </p:cNvPr>
          <p:cNvSpPr/>
          <p:nvPr/>
        </p:nvSpPr>
        <p:spPr>
          <a:xfrm>
            <a:off x="1870907" y="1809456"/>
            <a:ext cx="2549958" cy="2845869"/>
          </a:xfrm>
          <a:prstGeom prst="mathMultiply">
            <a:avLst>
              <a:gd name="adj1" fmla="val 966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447" y="1479176"/>
            <a:ext cx="11358282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542368" y="2989731"/>
            <a:ext cx="6463557" cy="1039906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711388" y="1999129"/>
            <a:ext cx="7915845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" idx="1"/>
          </p:cNvCxnSpPr>
          <p:nvPr/>
        </p:nvCxnSpPr>
        <p:spPr>
          <a:xfrm flipH="1">
            <a:off x="394447" y="1999129"/>
            <a:ext cx="1317812" cy="0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3236247" y="1618130"/>
            <a:ext cx="331712" cy="735107"/>
            <a:chOff x="3209352" y="1618130"/>
            <a:chExt cx="331712" cy="735107"/>
          </a:xfrm>
        </p:grpSpPr>
        <p:sp>
          <p:nvSpPr>
            <p:cNvPr id="18" name="직사각형 17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01904" y="1622614"/>
            <a:ext cx="331712" cy="735107"/>
            <a:chOff x="3209352" y="1618130"/>
            <a:chExt cx="331712" cy="735107"/>
          </a:xfrm>
        </p:grpSpPr>
        <p:sp>
          <p:nvSpPr>
            <p:cNvPr id="26" name="직사각형 25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 rot="5400000">
            <a:off x="2523553" y="945767"/>
            <a:ext cx="331712" cy="735107"/>
            <a:chOff x="3209352" y="1618130"/>
            <a:chExt cx="331712" cy="735107"/>
          </a:xfrm>
        </p:grpSpPr>
        <p:sp>
          <p:nvSpPr>
            <p:cNvPr id="34" name="직사각형 33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 rot="5400000">
            <a:off x="2523553" y="2317385"/>
            <a:ext cx="331712" cy="735107"/>
            <a:chOff x="3209352" y="1618130"/>
            <a:chExt cx="331712" cy="735107"/>
          </a:xfrm>
        </p:grpSpPr>
        <p:sp>
          <p:nvSpPr>
            <p:cNvPr id="40" name="직사각형 39"/>
            <p:cNvSpPr/>
            <p:nvPr/>
          </p:nvSpPr>
          <p:spPr>
            <a:xfrm>
              <a:off x="3209364" y="1618130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209372" y="1783979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209352" y="1940863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209360" y="2106712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09352" y="2272556"/>
              <a:ext cx="331692" cy="80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2689410" y="3088342"/>
            <a:ext cx="0" cy="3491752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689410" y="389968"/>
            <a:ext cx="0" cy="667867"/>
          </a:xfrm>
          <a:prstGeom prst="line">
            <a:avLst/>
          </a:prstGeom>
          <a:ln w="28575" cap="flat" cmpd="sng" algn="ctr">
            <a:solidFill>
              <a:srgbClr val="FFFF00"/>
            </a:solidFill>
            <a:prstDash val="dash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그림 5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5252" y="6239444"/>
            <a:ext cx="430479" cy="92149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9186" y="5380504"/>
            <a:ext cx="456953" cy="458441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2119464" y="4272895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30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564767" y="1479156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31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8" name="TextBox 1027"/>
          <p:cNvSpPr txBox="1"/>
          <p:nvPr/>
        </p:nvSpPr>
        <p:spPr>
          <a:xfrm>
            <a:off x="2112795" y="363680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32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6682781" y="1994228"/>
            <a:ext cx="60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FF0000"/>
                </a:solidFill>
              </a:rPr>
              <a:t>33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1877</Words>
  <Application>Microsoft Macintosh PowerPoint</Application>
  <PresentationFormat>Widescreen</PresentationFormat>
  <Paragraphs>453</Paragraphs>
  <Slides>42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맑은 고딕</vt:lpstr>
      <vt:lpstr>Noto Sans KR Light</vt:lpstr>
      <vt:lpstr>Söhne</vt:lpstr>
      <vt:lpstr>에스코어 드림 3 Light</vt:lpstr>
      <vt:lpstr>에스코어 드림 4 Regular</vt:lpstr>
      <vt:lpstr>에스코어 드림 8 Heavy</vt:lpstr>
      <vt:lpstr>에스코어 드림 9 Black</vt:lpstr>
      <vt:lpstr>함초롬바탕</vt:lpstr>
      <vt:lpstr>Amasis MT Pro Black</vt:lpstr>
      <vt:lpstr>Arial</vt:lpstr>
      <vt:lpstr>Calibri</vt:lpstr>
      <vt:lpstr>Cambria Math</vt:lpstr>
      <vt:lpstr>Office 테마</vt:lpstr>
      <vt:lpstr>긴급차량 지원  드론 시스템  D  B  A  S  E  V</vt:lpstr>
      <vt:lpstr>CONTENTS</vt:lpstr>
      <vt:lpstr>과제의 개요</vt:lpstr>
      <vt:lpstr>과제의 목표</vt:lpstr>
      <vt:lpstr>기업의 요구도</vt:lpstr>
      <vt:lpstr>개발 내용</vt:lpstr>
      <vt:lpstr>개발 내용</vt:lpstr>
      <vt:lpstr>개발 내용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진행 상황 – 시뮬레이션</vt:lpstr>
      <vt:lpstr>진행 상황 – 시뮬레이션</vt:lpstr>
      <vt:lpstr>진행 상황 – 시뮬레이션</vt:lpstr>
      <vt:lpstr>진행 상황 – 통신</vt:lpstr>
      <vt:lpstr>PowerPoint Presentation</vt:lpstr>
      <vt:lpstr>진행 상황</vt:lpstr>
      <vt:lpstr>진행 상황</vt:lpstr>
      <vt:lpstr>진행 상황-무게중심 해석</vt:lpstr>
      <vt:lpstr>PowerPoint Presentation</vt:lpstr>
      <vt:lpstr>진행 상황 – 수학적 분석</vt:lpstr>
      <vt:lpstr>진행 상황 – 수학적 분석</vt:lpstr>
      <vt:lpstr>진행 상황 – 제작상황</vt:lpstr>
      <vt:lpstr>향후 계획 – 스피커, LED 장착</vt:lpstr>
      <vt:lpstr>향후 계획 – 테스트</vt:lpstr>
      <vt:lpstr>PowerPoint Presentation</vt:lpstr>
      <vt:lpstr>PowerPoint Presentation</vt:lpstr>
      <vt:lpstr>예산 및 일정</vt:lpstr>
      <vt:lpstr>예산 및 일정</vt:lpstr>
      <vt:lpstr>참고 문헌</vt:lpstr>
      <vt:lpstr>팀 구성</vt:lpstr>
      <vt:lpstr>Q &amp; A</vt:lpstr>
      <vt:lpstr>부록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이재성</cp:lastModifiedBy>
  <cp:revision>115</cp:revision>
  <dcterms:created xsi:type="dcterms:W3CDTF">2023-03-06T11:56:54Z</dcterms:created>
  <dcterms:modified xsi:type="dcterms:W3CDTF">2023-04-24T05:26:14Z</dcterms:modified>
  <cp:version/>
</cp:coreProperties>
</file>